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2" r:id="rId1"/>
  </p:sldMasterIdLst>
  <p:notesMasterIdLst>
    <p:notesMasterId r:id="rId20"/>
  </p:notesMasterIdLst>
  <p:sldIdLst>
    <p:sldId id="257" r:id="rId2"/>
    <p:sldId id="258" r:id="rId3"/>
    <p:sldId id="292" r:id="rId4"/>
    <p:sldId id="295" r:id="rId5"/>
    <p:sldId id="259" r:id="rId6"/>
    <p:sldId id="283" r:id="rId7"/>
    <p:sldId id="261" r:id="rId8"/>
    <p:sldId id="260" r:id="rId9"/>
    <p:sldId id="296" r:id="rId10"/>
    <p:sldId id="268" r:id="rId11"/>
    <p:sldId id="273" r:id="rId12"/>
    <p:sldId id="293" r:id="rId13"/>
    <p:sldId id="285" r:id="rId14"/>
    <p:sldId id="286" r:id="rId15"/>
    <p:sldId id="288" r:id="rId16"/>
    <p:sldId id="289" r:id="rId17"/>
    <p:sldId id="262" r:id="rId18"/>
    <p:sldId id="29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p:restoredTop sz="86418"/>
  </p:normalViewPr>
  <p:slideViewPr>
    <p:cSldViewPr snapToGrid="0" snapToObjects="1">
      <p:cViewPr varScale="1">
        <p:scale>
          <a:sx n="102" d="100"/>
          <a:sy n="102" d="100"/>
        </p:scale>
        <p:origin x="624" y="64"/>
      </p:cViewPr>
      <p:guideLst/>
    </p:cSldViewPr>
  </p:slideViewPr>
  <p:outlineViewPr>
    <p:cViewPr>
      <p:scale>
        <a:sx n="33" d="100"/>
        <a:sy n="33" d="100"/>
      </p:scale>
      <p:origin x="0" y="-4592"/>
    </p:cViewPr>
  </p:outlineViewPr>
  <p:notesTextViewPr>
    <p:cViewPr>
      <p:scale>
        <a:sx n="1" d="1"/>
        <a:sy n="1" d="1"/>
      </p:scale>
      <p:origin x="0" y="0"/>
    </p:cViewPr>
  </p:notesTextViewPr>
  <p:notesViewPr>
    <p:cSldViewPr snapToGrid="0" snapToObjects="1">
      <p:cViewPr varScale="1">
        <p:scale>
          <a:sx n="99" d="100"/>
          <a:sy n="99" d="100"/>
        </p:scale>
        <p:origin x="4272" y="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CC2EB-6E8C-B543-9D34-834402BF45C3}" type="datetimeFigureOut">
              <a:rPr lang="en-US" smtClean="0"/>
              <a:t>8/8/2019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4284A-5CD5-7941-9F90-28C2B2A48F6C}" type="slidenum">
              <a:rPr lang="en-US" smtClean="0"/>
              <a:t>‹#›</a:t>
            </a:fld>
            <a:endParaRPr lang="en-US"/>
          </a:p>
        </p:txBody>
      </p:sp>
    </p:spTree>
    <p:extLst>
      <p:ext uri="{BB962C8B-B14F-4D97-AF65-F5344CB8AC3E}">
        <p14:creationId xmlns:p14="http://schemas.microsoft.com/office/powerpoint/2010/main" val="205316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4284A-5CD5-7941-9F90-28C2B2A48F6C}" type="slidenum">
              <a:rPr lang="en-US" smtClean="0"/>
              <a:t>1</a:t>
            </a:fld>
            <a:endParaRPr lang="en-US"/>
          </a:p>
        </p:txBody>
      </p:sp>
    </p:spTree>
    <p:extLst>
      <p:ext uri="{BB962C8B-B14F-4D97-AF65-F5344CB8AC3E}">
        <p14:creationId xmlns:p14="http://schemas.microsoft.com/office/powerpoint/2010/main" val="115137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365</a:t>
            </a:r>
            <a:r>
              <a:rPr lang="en-US" sz="1400" baseline="0" dirty="0"/>
              <a:t> = </a:t>
            </a:r>
            <a:r>
              <a:rPr lang="en-US" sz="1400" dirty="0"/>
              <a:t>When your Club donates $365 unrestricted, or $1 a day, your Club will receive a Club Banner Patch</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Club Campaign Fund</a:t>
            </a:r>
          </a:p>
          <a:p>
            <a:pPr>
              <a:buClrTx/>
            </a:pPr>
            <a:r>
              <a:rPr lang="en-US" sz="1400" dirty="0"/>
              <a:t>A way to assist Clubs in obtaining tax-deductible donations to support local projects and programs</a:t>
            </a:r>
          </a:p>
          <a:p>
            <a:pPr>
              <a:buClrTx/>
            </a:pPr>
            <a:r>
              <a:rPr lang="en-US" sz="1400" dirty="0"/>
              <a:t>Contributors can make tax deductible gifts to OIF designated for local Club projects and programs</a:t>
            </a:r>
          </a:p>
          <a:p>
            <a:r>
              <a:rPr lang="en-US" sz="1400" dirty="0"/>
              <a:t>Pass through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t>If your Optimist Club is seeking grant funds or contributions for funding of your charitable community service projects or other charitable, literary, or educational programs, you may request the assistance of OIF as a 501(c)(3) charitable organization.</a:t>
            </a:r>
          </a:p>
          <a:p>
            <a:endParaRPr lang="en-US" dirty="0"/>
          </a:p>
        </p:txBody>
      </p:sp>
      <p:sp>
        <p:nvSpPr>
          <p:cNvPr id="4" name="Slide Number Placeholder 3"/>
          <p:cNvSpPr>
            <a:spLocks noGrp="1"/>
          </p:cNvSpPr>
          <p:nvPr>
            <p:ph type="sldNum" sz="quarter" idx="10"/>
          </p:nvPr>
        </p:nvSpPr>
        <p:spPr/>
        <p:txBody>
          <a:bodyPr/>
          <a:lstStyle/>
          <a:p>
            <a:fld id="{3E64284A-5CD5-7941-9F90-28C2B2A48F6C}" type="slidenum">
              <a:rPr lang="en-US" smtClean="0"/>
              <a:t>10</a:t>
            </a:fld>
            <a:endParaRPr lang="en-US" dirty="0"/>
          </a:p>
        </p:txBody>
      </p:sp>
    </p:spTree>
    <p:extLst>
      <p:ext uri="{BB962C8B-B14F-4D97-AF65-F5344CB8AC3E}">
        <p14:creationId xmlns:p14="http://schemas.microsoft.com/office/powerpoint/2010/main" val="143421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Dime</a:t>
            </a:r>
            <a:r>
              <a:rPr lang="en-US" sz="1400" baseline="0" dirty="0"/>
              <a:t> a day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a:latin typeface="+mn-lt"/>
              </a:rPr>
              <a:t>The Dime-A-Day level is reached by an unrestricted contribution of $36.50 to the Foundation within one Optimist Year and is recognized by the presentation of a pin.</a:t>
            </a:r>
            <a:endParaRPr lang="en-US" sz="1400" dirty="0"/>
          </a:p>
          <a:p>
            <a:r>
              <a:rPr lang="en-US" sz="1400" dirty="0"/>
              <a:t>Presidents Club</a:t>
            </a:r>
          </a:p>
          <a:p>
            <a:pPr marL="0" indent="0" algn="l">
              <a:buClr>
                <a:srgbClr val="92D050"/>
              </a:buClr>
              <a:buNone/>
              <a:defRPr/>
            </a:pPr>
            <a:r>
              <a:rPr lang="en-US" altLang="en-US" sz="1400" dirty="0">
                <a:latin typeface="+mn-lt"/>
              </a:rPr>
              <a:t>Join the Presidents Club by making an initial gift of $250, and renew your membership each year by making an annual $250 contribution.  When you join, you will receive a prestigious Presidents Club lapel pin and the limited edition collector’s plate. </a:t>
            </a:r>
            <a:r>
              <a:rPr lang="en-US" sz="1400" dirty="0"/>
              <a:t>Each year at Convention, you will be recognized with a ribbon for your badge and will be invited to attend a function exclusively for members of the Presidents Club.  </a:t>
            </a:r>
          </a:p>
          <a:p>
            <a:pPr marL="0" indent="0" algn="l">
              <a:buClr>
                <a:srgbClr val="92D050"/>
              </a:buClr>
              <a:buNone/>
              <a:defRPr/>
            </a:pPr>
            <a:r>
              <a:rPr lang="en-US" sz="1400" dirty="0"/>
              <a:t>Friends of Today</a:t>
            </a:r>
          </a:p>
          <a:p>
            <a:pPr marL="0" indent="0" algn="l">
              <a:buClr>
                <a:srgbClr val="92D050"/>
              </a:buClr>
              <a:buNone/>
              <a:defRPr/>
            </a:pPr>
            <a:r>
              <a:rPr lang="en-US" sz="1400" dirty="0"/>
              <a:t>A Friend of Today makes a minimum unrestricted donation of $500 annually to the Foundation and receives a signed and numbered collector’s print.  </a:t>
            </a:r>
          </a:p>
          <a:p>
            <a:pPr marL="0" indent="0" algn="ctr">
              <a:buClr>
                <a:srgbClr val="92D050"/>
              </a:buClr>
              <a:buNone/>
              <a:defRPr/>
            </a:pPr>
            <a:endParaRPr lang="en-US" sz="1400" dirty="0"/>
          </a:p>
          <a:p>
            <a:pPr marL="0" indent="0" algn="l">
              <a:buClr>
                <a:srgbClr val="92D050"/>
              </a:buClr>
              <a:buNone/>
              <a:defRPr/>
            </a:pPr>
            <a:endParaRPr lang="en-US" sz="1400" dirty="0"/>
          </a:p>
          <a:p>
            <a:endParaRPr lang="en-US" sz="1400" dirty="0"/>
          </a:p>
        </p:txBody>
      </p:sp>
      <p:sp>
        <p:nvSpPr>
          <p:cNvPr id="4" name="Slide Number Placeholder 3"/>
          <p:cNvSpPr>
            <a:spLocks noGrp="1"/>
          </p:cNvSpPr>
          <p:nvPr>
            <p:ph type="sldNum" sz="quarter" idx="10"/>
          </p:nvPr>
        </p:nvSpPr>
        <p:spPr/>
        <p:txBody>
          <a:bodyPr/>
          <a:lstStyle/>
          <a:p>
            <a:fld id="{3E64284A-5CD5-7941-9F90-28C2B2A48F6C}" type="slidenum">
              <a:rPr lang="en-US" smtClean="0"/>
              <a:t>11</a:t>
            </a:fld>
            <a:endParaRPr lang="en-US" dirty="0"/>
          </a:p>
        </p:txBody>
      </p:sp>
    </p:spTree>
    <p:extLst>
      <p:ext uri="{BB962C8B-B14F-4D97-AF65-F5344CB8AC3E}">
        <p14:creationId xmlns:p14="http://schemas.microsoft.com/office/powerpoint/2010/main" val="1482884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Christian Larson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One of the highest honors we can give to a generous supporter of the Foundation is the honor of becoming part of an exclusive group of donors known as the Christian D. Larson Partners.  Named after the author of ‘‘The Optimist Creed’’, this giving level was adopted to recognize donors who contribute a one-time $1,000 unrestricted gift.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Friends of tomorrow</a:t>
            </a:r>
          </a:p>
          <a:p>
            <a:pPr algn="l" eaLnBrk="1" hangingPunct="1">
              <a:buClrTx/>
              <a:buFont typeface="Arial" panose="020B0604020202020204" pitchFamily="34" charset="0"/>
              <a:buChar char="•"/>
            </a:pPr>
            <a:r>
              <a:rPr lang="en-US" altLang="en-US" sz="1400" dirty="0">
                <a:latin typeface="+mn-lt"/>
              </a:rPr>
              <a:t>Recognizes those that have arranged a charitable bequest to OIF.  </a:t>
            </a:r>
          </a:p>
          <a:p>
            <a:pPr algn="l" eaLnBrk="1" hangingPunct="1">
              <a:buClrTx/>
              <a:buFont typeface="Arial" panose="020B0604020202020204" pitchFamily="34" charset="0"/>
              <a:buChar char="•"/>
            </a:pPr>
            <a:r>
              <a:rPr lang="en-US" altLang="en-US" sz="1400" dirty="0">
                <a:latin typeface="+mn-lt"/>
              </a:rPr>
              <a:t>A bequest provides for the future needs of OI programs and OIF.</a:t>
            </a:r>
            <a:endParaRPr lang="en-US" sz="1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William Harrison Society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To become a Member of this Society, life-to-date giving to the Optimist International Foundations must be $10,000 or more.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Annual contributions of $1,000 are required to maintain Membership in the Society.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Women’s Philanthropy</a:t>
            </a:r>
            <a:r>
              <a:rPr lang="en-US" sz="1400" baseline="0" dirty="0"/>
              <a:t> Council</a:t>
            </a:r>
          </a:p>
          <a:p>
            <a:pPr marL="342900" indent="-342900">
              <a:buFont typeface="Arial" panose="020B0604020202020204" pitchFamily="34" charset="0"/>
              <a:buChar char="•"/>
            </a:pPr>
            <a:r>
              <a:rPr lang="en-US" sz="1400" dirty="0"/>
              <a:t>The Women’s Philanthropy Council was formed to support the work of the Optimist International Foundation.</a:t>
            </a:r>
          </a:p>
          <a:p>
            <a:pPr marL="342900" indent="-342900">
              <a:buFont typeface="Arial" panose="020B0604020202020204" pitchFamily="34" charset="0"/>
              <a:buChar char="•"/>
            </a:pPr>
            <a:r>
              <a:rPr lang="en-US" sz="1400" dirty="0"/>
              <a:t> Members reach out to women as donors and help shape their philanthropy</a:t>
            </a:r>
          </a:p>
          <a:p>
            <a:pPr marL="342900" indent="-342900">
              <a:buFont typeface="Arial" panose="020B0604020202020204" pitchFamily="34" charset="0"/>
              <a:buChar char="•"/>
            </a:pPr>
            <a:r>
              <a:rPr lang="en-US" sz="1400" dirty="0"/>
              <a:t>The giving circle of WPC begins with an annual gift of at least $100 and is recognized with a limited edition pink purse pin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E64284A-5CD5-7941-9F90-28C2B2A48F6C}" type="slidenum">
              <a:rPr lang="en-US" smtClean="0"/>
              <a:t>12</a:t>
            </a:fld>
            <a:endParaRPr lang="en-US" dirty="0"/>
          </a:p>
        </p:txBody>
      </p:sp>
    </p:spTree>
    <p:extLst>
      <p:ext uri="{BB962C8B-B14F-4D97-AF65-F5344CB8AC3E}">
        <p14:creationId xmlns:p14="http://schemas.microsoft.com/office/powerpoint/2010/main" val="211288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4284A-5CD5-7941-9F90-28C2B2A48F6C}" type="slidenum">
              <a:rPr lang="en-US" smtClean="0"/>
              <a:t>13</a:t>
            </a:fld>
            <a:endParaRPr lang="en-US"/>
          </a:p>
        </p:txBody>
      </p:sp>
    </p:spTree>
    <p:extLst>
      <p:ext uri="{BB962C8B-B14F-4D97-AF65-F5344CB8AC3E}">
        <p14:creationId xmlns:p14="http://schemas.microsoft.com/office/powerpoint/2010/main" val="680325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400" dirty="0"/>
              <a:t>Share benefits to Club form OIF with members</a:t>
            </a:r>
          </a:p>
          <a:p>
            <a:pPr marL="342900" indent="-342900">
              <a:buFont typeface="Arial" panose="020B0604020202020204" pitchFamily="34" charset="0"/>
              <a:buChar char="•"/>
            </a:pPr>
            <a:r>
              <a:rPr lang="en-US" sz="1400" dirty="0"/>
              <a:t>Inform the Club and its Members about the Optimist International Foundation programs</a:t>
            </a:r>
          </a:p>
          <a:p>
            <a:pPr marL="342900" indent="-342900">
              <a:buFont typeface="Arial" panose="020B0604020202020204" pitchFamily="34" charset="0"/>
              <a:buChar char="•"/>
            </a:pPr>
            <a:r>
              <a:rPr lang="en-US" sz="1400" dirty="0"/>
              <a:t>Solicit gifts from individual members and the Club</a:t>
            </a:r>
          </a:p>
          <a:p>
            <a:pPr marL="342900" indent="-342900">
              <a:buFont typeface="Arial" panose="020B0604020202020204" pitchFamily="34" charset="0"/>
              <a:buChar char="•"/>
            </a:pPr>
            <a:r>
              <a:rPr lang="en-US" sz="1400" dirty="0"/>
              <a:t>Host a Club Fundraiser to benefit Optimist International Foundation</a:t>
            </a:r>
          </a:p>
          <a:p>
            <a:pPr marL="800100" lvl="1" indent="-342900">
              <a:buFont typeface="Arial" panose="020B0604020202020204" pitchFamily="34" charset="0"/>
              <a:buChar char="•"/>
            </a:pPr>
            <a:r>
              <a:rPr lang="en-US" sz="1400" dirty="0"/>
              <a:t>Examples: Pancake Breakfast, Auctions, and Charity Balls</a:t>
            </a:r>
          </a:p>
          <a:p>
            <a:pPr marL="342900" indent="-342900">
              <a:buFont typeface="Arial" panose="020B0604020202020204" pitchFamily="34" charset="0"/>
              <a:buChar char="•"/>
            </a:pPr>
            <a:r>
              <a:rPr lang="en-US" sz="1400" dirty="0"/>
              <a:t>Send contributions directly to Optimist International Foundation office</a:t>
            </a:r>
          </a:p>
          <a:p>
            <a:pPr marL="342900" indent="-342900">
              <a:buFont typeface="Arial" panose="020B0604020202020204" pitchFamily="34" charset="0"/>
              <a:buChar char="•"/>
            </a:pPr>
            <a:r>
              <a:rPr lang="en-US" sz="1400" dirty="0"/>
              <a:t>Ask Members about dollar-matching programs at Club Members employers</a:t>
            </a:r>
          </a:p>
          <a:p>
            <a:pPr marL="342900" indent="-342900">
              <a:buFont typeface="Arial" panose="020B0604020202020204" pitchFamily="34" charset="0"/>
              <a:buChar char="•"/>
            </a:pPr>
            <a:r>
              <a:rPr lang="en-US" sz="1400" dirty="0"/>
              <a:t>Ask for business gift from Club Members who are business owners</a:t>
            </a:r>
          </a:p>
          <a:p>
            <a:pPr marL="342900" indent="-342900">
              <a:buFont typeface="Arial" panose="020B0604020202020204" pitchFamily="34" charset="0"/>
              <a:buChar char="•"/>
            </a:pPr>
            <a:r>
              <a:rPr lang="en-US" sz="1400" dirty="0"/>
              <a:t>Identify prospects for Planned giving and contact Foundation office with prospect names</a:t>
            </a:r>
          </a:p>
          <a:p>
            <a:pPr marL="342900" indent="-342900">
              <a:buFont typeface="Arial" panose="020B0604020202020204" pitchFamily="34" charset="0"/>
              <a:buChar char="•"/>
            </a:pPr>
            <a:r>
              <a:rPr lang="en-US" sz="1400" dirty="0"/>
              <a:t>Attend training sessions held by District Foundation Representatives at District meetings</a:t>
            </a:r>
          </a:p>
          <a:p>
            <a:pPr marL="342900" indent="-342900">
              <a:buFont typeface="Arial" panose="020B0604020202020204" pitchFamily="34" charset="0"/>
              <a:buChar char="•"/>
            </a:pPr>
            <a:endParaRPr lang="en-US" sz="1400" dirty="0"/>
          </a:p>
          <a:p>
            <a:endParaRPr lang="en-US" dirty="0"/>
          </a:p>
        </p:txBody>
      </p:sp>
      <p:sp>
        <p:nvSpPr>
          <p:cNvPr id="4" name="Slide Number Placeholder 3"/>
          <p:cNvSpPr>
            <a:spLocks noGrp="1"/>
          </p:cNvSpPr>
          <p:nvPr>
            <p:ph type="sldNum" sz="quarter" idx="10"/>
          </p:nvPr>
        </p:nvSpPr>
        <p:spPr/>
        <p:txBody>
          <a:bodyPr/>
          <a:lstStyle/>
          <a:p>
            <a:fld id="{3E64284A-5CD5-7941-9F90-28C2B2A48F6C}" type="slidenum">
              <a:rPr lang="en-US" smtClean="0"/>
              <a:t>14</a:t>
            </a:fld>
            <a:endParaRPr lang="en-US"/>
          </a:p>
        </p:txBody>
      </p:sp>
    </p:spTree>
    <p:extLst>
      <p:ext uri="{BB962C8B-B14F-4D97-AF65-F5344CB8AC3E}">
        <p14:creationId xmlns:p14="http://schemas.microsoft.com/office/powerpoint/2010/main" val="151539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400" dirty="0"/>
              <a:t>Appointed by the DFR working with the Club President or by the Club President</a:t>
            </a:r>
          </a:p>
          <a:p>
            <a:pPr marL="342900" indent="-342900">
              <a:buFont typeface="Arial" panose="020B0604020202020204" pitchFamily="34" charset="0"/>
              <a:buChar char="•"/>
            </a:pPr>
            <a:r>
              <a:rPr lang="en-US" sz="1400" dirty="0"/>
              <a:t>CFR will serve until replaced</a:t>
            </a:r>
          </a:p>
          <a:p>
            <a:pPr marL="342900" indent="-342900">
              <a:buFont typeface="Arial" panose="020B0604020202020204" pitchFamily="34" charset="0"/>
              <a:buChar char="•"/>
            </a:pPr>
            <a:r>
              <a:rPr lang="en-US" sz="1400" dirty="0"/>
              <a:t>Appointment forms can be found online at </a:t>
            </a:r>
            <a:r>
              <a:rPr lang="en-US" sz="1400" dirty="0" err="1"/>
              <a:t>www.oifoundation.org</a:t>
            </a:r>
            <a:endParaRPr lang="en-US" sz="1400" dirty="0"/>
          </a:p>
          <a:p>
            <a:endParaRPr lang="en-US" dirty="0"/>
          </a:p>
        </p:txBody>
      </p:sp>
      <p:sp>
        <p:nvSpPr>
          <p:cNvPr id="4" name="Slide Number Placeholder 3"/>
          <p:cNvSpPr>
            <a:spLocks noGrp="1"/>
          </p:cNvSpPr>
          <p:nvPr>
            <p:ph type="sldNum" sz="quarter" idx="10"/>
          </p:nvPr>
        </p:nvSpPr>
        <p:spPr/>
        <p:txBody>
          <a:bodyPr/>
          <a:lstStyle/>
          <a:p>
            <a:fld id="{3E64284A-5CD5-7941-9F90-28C2B2A48F6C}" type="slidenum">
              <a:rPr lang="en-US" smtClean="0"/>
              <a:t>15</a:t>
            </a:fld>
            <a:endParaRPr lang="en-US"/>
          </a:p>
        </p:txBody>
      </p:sp>
    </p:spTree>
    <p:extLst>
      <p:ext uri="{BB962C8B-B14F-4D97-AF65-F5344CB8AC3E}">
        <p14:creationId xmlns:p14="http://schemas.microsoft.com/office/powerpoint/2010/main" val="175272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400" dirty="0"/>
              <a:t>The website contains:</a:t>
            </a:r>
          </a:p>
          <a:p>
            <a:pPr marL="800100" lvl="1" indent="-342900">
              <a:buFont typeface="Arial" panose="020B0604020202020204" pitchFamily="34" charset="0"/>
              <a:buChar char="•"/>
            </a:pPr>
            <a:r>
              <a:rPr lang="en-US" sz="1400" dirty="0"/>
              <a:t>Information about the Foundation and financials</a:t>
            </a:r>
          </a:p>
          <a:p>
            <a:pPr marL="800100" lvl="1" indent="-342900">
              <a:buFont typeface="Arial" panose="020B0604020202020204" pitchFamily="34" charset="0"/>
              <a:buChar char="•"/>
            </a:pPr>
            <a:r>
              <a:rPr lang="en-US" sz="1400" dirty="0"/>
              <a:t>Information about upcoming programs</a:t>
            </a:r>
          </a:p>
          <a:p>
            <a:pPr marL="800100" lvl="1" indent="-342900">
              <a:buFont typeface="Arial" panose="020B0604020202020204" pitchFamily="34" charset="0"/>
              <a:buChar char="•"/>
            </a:pPr>
            <a:r>
              <a:rPr lang="en-US" sz="1400" dirty="0"/>
              <a:t>Forms for giving and information about those giving programs</a:t>
            </a:r>
          </a:p>
          <a:p>
            <a:pPr marL="800100" lvl="1" indent="-342900">
              <a:buFont typeface="Arial" panose="020B0604020202020204" pitchFamily="34" charset="0"/>
              <a:buChar char="•"/>
            </a:pPr>
            <a:r>
              <a:rPr lang="en-US" sz="1400" dirty="0"/>
              <a:t>Latest news from OIF</a:t>
            </a:r>
          </a:p>
          <a:p>
            <a:pPr marL="342900" indent="-342900">
              <a:buFont typeface="Arial" panose="020B0604020202020204" pitchFamily="34" charset="0"/>
              <a:buChar char="•"/>
            </a:pPr>
            <a:r>
              <a:rPr lang="en-US" sz="1400" dirty="0"/>
              <a:t>For more information, please contact the Foundation office:   </a:t>
            </a:r>
            <a:endParaRPr lang="en-US" sz="1400" kern="1200" dirty="0">
              <a:solidFill>
                <a:schemeClr val="tx1"/>
              </a:solidFill>
              <a:latin typeface="+mn-lt"/>
              <a:ea typeface="+mn-ea"/>
              <a:cs typeface="+mn-cs"/>
            </a:endParaRPr>
          </a:p>
          <a:p>
            <a:pPr marL="342900" indent="-342900">
              <a:buFont typeface="Arial" panose="020B0604020202020204" pitchFamily="34" charset="0"/>
              <a:buChar char="•"/>
            </a:pPr>
            <a:r>
              <a:rPr lang="en-US" sz="1400" kern="1200" dirty="0">
                <a:solidFill>
                  <a:schemeClr val="tx1"/>
                </a:solidFill>
                <a:latin typeface="+mn-lt"/>
                <a:ea typeface="+mn-ea"/>
                <a:cs typeface="+mn-cs"/>
              </a:rPr>
              <a:t>Or contact your local District Foundation Representative</a:t>
            </a:r>
          </a:p>
          <a:p>
            <a:pPr lvl="5"/>
            <a:endParaRPr lang="en-US" sz="2400" kern="1200" dirty="0">
              <a:solidFill>
                <a:schemeClr val="tx1"/>
              </a:solidFill>
              <a:latin typeface="+mn-lt"/>
              <a:ea typeface="+mn-ea"/>
              <a:cs typeface="+mn-cs"/>
            </a:endParaRPr>
          </a:p>
          <a:p>
            <a:pPr marL="800100" lvl="1" indent="-342900">
              <a:buFont typeface="Arial" panose="020B0604020202020204" pitchFamily="34" charset="0"/>
              <a:buChar char="•"/>
            </a:pPr>
            <a:endParaRPr lang="en-US" sz="3200" dirty="0"/>
          </a:p>
          <a:p>
            <a:endParaRPr lang="en-US" dirty="0"/>
          </a:p>
        </p:txBody>
      </p:sp>
      <p:sp>
        <p:nvSpPr>
          <p:cNvPr id="4" name="Slide Number Placeholder 3"/>
          <p:cNvSpPr>
            <a:spLocks noGrp="1"/>
          </p:cNvSpPr>
          <p:nvPr>
            <p:ph type="sldNum" sz="quarter" idx="10"/>
          </p:nvPr>
        </p:nvSpPr>
        <p:spPr/>
        <p:txBody>
          <a:bodyPr/>
          <a:lstStyle/>
          <a:p>
            <a:fld id="{3E64284A-5CD5-7941-9F90-28C2B2A48F6C}" type="slidenum">
              <a:rPr lang="en-US" smtClean="0"/>
              <a:t>16</a:t>
            </a:fld>
            <a:endParaRPr lang="en-US"/>
          </a:p>
        </p:txBody>
      </p:sp>
    </p:spTree>
    <p:extLst>
      <p:ext uri="{BB962C8B-B14F-4D97-AF65-F5344CB8AC3E}">
        <p14:creationId xmlns:p14="http://schemas.microsoft.com/office/powerpoint/2010/main" val="63333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OIF Board of Directors are OI members who have served as District Foundation Rep and believe in the mission and vision of OIF.</a:t>
            </a:r>
          </a:p>
          <a:p>
            <a:r>
              <a:rPr lang="en-US" dirty="0"/>
              <a:t>OIF Board of Directors: OIF is led by a Board of directors that is elected by OI members.  Each March,  a new member is Elected to serve a 4-Year Term.  Current Members;</a:t>
            </a:r>
          </a:p>
          <a:p>
            <a:pPr lvl="1"/>
            <a:r>
              <a:rPr lang="en-US" dirty="0"/>
              <a:t>Bill Meyers – President</a:t>
            </a:r>
          </a:p>
          <a:p>
            <a:pPr lvl="1"/>
            <a:r>
              <a:rPr lang="en-US" dirty="0"/>
              <a:t>Jan OORD Graves – President Elect</a:t>
            </a:r>
          </a:p>
          <a:p>
            <a:pPr lvl="1"/>
            <a:r>
              <a:rPr lang="en-US" dirty="0"/>
              <a:t>Marc Katz – Treasurer</a:t>
            </a:r>
          </a:p>
          <a:p>
            <a:pPr lvl="1"/>
            <a:r>
              <a:rPr lang="en-US" dirty="0"/>
              <a:t>TG Thomas – Board Member</a:t>
            </a:r>
          </a:p>
          <a:p>
            <a:pPr lvl="1"/>
            <a:r>
              <a:rPr lang="en-US" dirty="0"/>
              <a:t>Jim </a:t>
            </a:r>
            <a:r>
              <a:rPr lang="en-US" dirty="0" err="1"/>
              <a:t>Kondrasuk</a:t>
            </a:r>
            <a:r>
              <a:rPr lang="en-US" dirty="0"/>
              <a:t>– Board member and past International OI President</a:t>
            </a:r>
          </a:p>
          <a:p>
            <a:endParaRPr lang="en-US" dirty="0"/>
          </a:p>
        </p:txBody>
      </p:sp>
      <p:sp>
        <p:nvSpPr>
          <p:cNvPr id="4" name="Slide Number Placeholder 3"/>
          <p:cNvSpPr>
            <a:spLocks noGrp="1"/>
          </p:cNvSpPr>
          <p:nvPr>
            <p:ph type="sldNum" sz="quarter" idx="10"/>
          </p:nvPr>
        </p:nvSpPr>
        <p:spPr/>
        <p:txBody>
          <a:bodyPr/>
          <a:lstStyle/>
          <a:p>
            <a:fld id="{6F2A8F8E-5F4F-440E-9155-6931480975D3}" type="slidenum">
              <a:rPr lang="en-US" smtClean="0"/>
              <a:t>17</a:t>
            </a:fld>
            <a:endParaRPr lang="en-US"/>
          </a:p>
        </p:txBody>
      </p:sp>
    </p:spTree>
    <p:extLst>
      <p:ext uri="{BB962C8B-B14F-4D97-AF65-F5344CB8AC3E}">
        <p14:creationId xmlns:p14="http://schemas.microsoft.com/office/powerpoint/2010/main" val="14005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4284A-5CD5-7941-9F90-28C2B2A48F6C}" type="slidenum">
              <a:rPr lang="en-US" smtClean="0"/>
              <a:t>18</a:t>
            </a:fld>
            <a:endParaRPr lang="en-US"/>
          </a:p>
        </p:txBody>
      </p:sp>
    </p:spTree>
    <p:extLst>
      <p:ext uri="{BB962C8B-B14F-4D97-AF65-F5344CB8AC3E}">
        <p14:creationId xmlns:p14="http://schemas.microsoft.com/office/powerpoint/2010/main" val="103596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4284A-5CD5-7941-9F90-28C2B2A48F6C}" type="slidenum">
              <a:rPr lang="en-US" smtClean="0"/>
              <a:t>2</a:t>
            </a:fld>
            <a:endParaRPr lang="en-US"/>
          </a:p>
        </p:txBody>
      </p:sp>
    </p:spTree>
    <p:extLst>
      <p:ext uri="{BB962C8B-B14F-4D97-AF65-F5344CB8AC3E}">
        <p14:creationId xmlns:p14="http://schemas.microsoft.com/office/powerpoint/2010/main" val="207994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4284A-5CD5-7941-9F90-28C2B2A48F6C}" type="slidenum">
              <a:rPr lang="en-US" smtClean="0"/>
              <a:t>3</a:t>
            </a:fld>
            <a:endParaRPr lang="en-US"/>
          </a:p>
        </p:txBody>
      </p:sp>
    </p:spTree>
    <p:extLst>
      <p:ext uri="{BB962C8B-B14F-4D97-AF65-F5344CB8AC3E}">
        <p14:creationId xmlns:p14="http://schemas.microsoft.com/office/powerpoint/2010/main" val="1813987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OIF Budgets up to $10,000 per District for Oratorical, Essay and CCDHH scholarships.  In addition, OIF supports the World Oratorical Championship.   </a:t>
            </a:r>
          </a:p>
          <a:p>
            <a:r>
              <a:rPr lang="en-US" dirty="0"/>
              <a:t>Provide scholarships to all Districts for Oratorical, Essay and CCDHH</a:t>
            </a:r>
          </a:p>
          <a:p>
            <a:r>
              <a:rPr lang="en-US" dirty="0"/>
              <a:t>Provides Scholarships to the Regional Winners for U.S. and International Contestants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Assist OI with Fundraising from outside organizations for the World Oratorical Championship and JOI</a:t>
            </a:r>
          </a:p>
          <a:p>
            <a:endParaRPr lang="en-US" dirty="0"/>
          </a:p>
          <a:p>
            <a:r>
              <a:rPr lang="en-US" dirty="0"/>
              <a:t> Provides the awards for Winning entries of the the Reel Optimism Video Contest</a:t>
            </a:r>
          </a:p>
          <a:p>
            <a:r>
              <a:rPr lang="en-US" dirty="0"/>
              <a:t>Provides $100 grants to New Adult and JOI Clubs Chartered with greater than 25 members</a:t>
            </a:r>
          </a:p>
          <a:p>
            <a:endParaRPr lang="en-US" dirty="0"/>
          </a:p>
        </p:txBody>
      </p:sp>
      <p:sp>
        <p:nvSpPr>
          <p:cNvPr id="4" name="Slide Number Placeholder 3"/>
          <p:cNvSpPr>
            <a:spLocks noGrp="1"/>
          </p:cNvSpPr>
          <p:nvPr>
            <p:ph type="sldNum" sz="quarter" idx="10"/>
          </p:nvPr>
        </p:nvSpPr>
        <p:spPr/>
        <p:txBody>
          <a:bodyPr/>
          <a:lstStyle/>
          <a:p>
            <a:fld id="{6F2A8F8E-5F4F-440E-9155-6931480975D3}" type="slidenum">
              <a:rPr lang="en-US" smtClean="0"/>
              <a:t>4</a:t>
            </a:fld>
            <a:endParaRPr lang="en-US"/>
          </a:p>
        </p:txBody>
      </p:sp>
    </p:spTree>
    <p:extLst>
      <p:ext uri="{BB962C8B-B14F-4D97-AF65-F5344CB8AC3E}">
        <p14:creationId xmlns:p14="http://schemas.microsoft.com/office/powerpoint/2010/main" val="366393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 grant opportunities for Clubs to take advantage of annually.  Information on each program is on the OIF Website.</a:t>
            </a:r>
          </a:p>
          <a:p>
            <a:pPr lvl="1"/>
            <a:r>
              <a:rPr lang="en-US" dirty="0"/>
              <a:t>Club Matching Fund Grant - $500 grant for new projects.  Application process open 1/2/18 through 3/9/18.  annually 20 grants are awarded</a:t>
            </a:r>
          </a:p>
          <a:p>
            <a:pPr lvl="1"/>
            <a:r>
              <a:rPr lang="en-US" dirty="0"/>
              <a:t>Health and Wellness/CCC  Matching Grant - $1000 grant for Childhood health and wellness/ Childhood Cancer projects</a:t>
            </a:r>
          </a:p>
          <a:p>
            <a:pPr lvl="1"/>
            <a:r>
              <a:rPr lang="en-US" dirty="0"/>
              <a:t>Disaster Relief Grant - $1000 grant for clubs to work in their communities after a natural disaster.  Contact Benny Ellerbe at OI for more info</a:t>
            </a:r>
          </a:p>
          <a:p>
            <a:endParaRPr lang="en-US" dirty="0"/>
          </a:p>
        </p:txBody>
      </p:sp>
      <p:sp>
        <p:nvSpPr>
          <p:cNvPr id="4" name="Slide Number Placeholder 3"/>
          <p:cNvSpPr>
            <a:spLocks noGrp="1"/>
          </p:cNvSpPr>
          <p:nvPr>
            <p:ph type="sldNum" sz="quarter" idx="10"/>
          </p:nvPr>
        </p:nvSpPr>
        <p:spPr/>
        <p:txBody>
          <a:bodyPr/>
          <a:lstStyle/>
          <a:p>
            <a:fld id="{6F2A8F8E-5F4F-440E-9155-6931480975D3}" type="slidenum">
              <a:rPr lang="en-US" smtClean="0"/>
              <a:t>5</a:t>
            </a:fld>
            <a:endParaRPr lang="en-US"/>
          </a:p>
        </p:txBody>
      </p:sp>
    </p:spTree>
    <p:extLst>
      <p:ext uri="{BB962C8B-B14F-4D97-AF65-F5344CB8AC3E}">
        <p14:creationId xmlns:p14="http://schemas.microsoft.com/office/powerpoint/2010/main" val="385502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400" dirty="0"/>
              <a:t>Any Adult Club served by OIF is eligible to apply for a $500 grant for a NEW project of the Club</a:t>
            </a:r>
          </a:p>
          <a:p>
            <a:pPr marL="342900" indent="-342900">
              <a:buFont typeface="Arial" panose="020B0604020202020204" pitchFamily="34" charset="0"/>
              <a:buChar char="•"/>
            </a:pPr>
            <a:r>
              <a:rPr lang="en-US" sz="1400" dirty="0"/>
              <a:t>The project must start and finish between April 2018 and March 2019</a:t>
            </a:r>
          </a:p>
          <a:p>
            <a:pPr marL="342900" indent="-342900">
              <a:buFont typeface="Arial" panose="020B0604020202020204" pitchFamily="34" charset="0"/>
              <a:buChar char="•"/>
            </a:pPr>
            <a:r>
              <a:rPr lang="en-US" sz="1400" dirty="0"/>
              <a:t>Applications available at </a:t>
            </a:r>
            <a:r>
              <a:rPr lang="en-US" sz="1400" dirty="0" err="1"/>
              <a:t>oifoundation.org</a:t>
            </a:r>
            <a:r>
              <a:rPr lang="en-US" sz="1400" dirty="0"/>
              <a:t> January 2, 2018</a:t>
            </a:r>
          </a:p>
          <a:p>
            <a:pPr marL="342900" indent="-342900">
              <a:buFont typeface="Arial" panose="020B0604020202020204" pitchFamily="34" charset="0"/>
              <a:buChar char="•"/>
            </a:pPr>
            <a:r>
              <a:rPr lang="en-US" sz="1400" dirty="0"/>
              <a:t>Applications must have been RECEIVED online or in the St. Louis office by March 9, 2018</a:t>
            </a:r>
          </a:p>
          <a:p>
            <a:endParaRPr lang="en-US" dirty="0"/>
          </a:p>
        </p:txBody>
      </p:sp>
      <p:sp>
        <p:nvSpPr>
          <p:cNvPr id="4" name="Slide Number Placeholder 3"/>
          <p:cNvSpPr>
            <a:spLocks noGrp="1"/>
          </p:cNvSpPr>
          <p:nvPr>
            <p:ph type="sldNum" sz="quarter" idx="10"/>
          </p:nvPr>
        </p:nvSpPr>
        <p:spPr/>
        <p:txBody>
          <a:bodyPr/>
          <a:lstStyle/>
          <a:p>
            <a:fld id="{3E64284A-5CD5-7941-9F90-28C2B2A48F6C}" type="slidenum">
              <a:rPr lang="en-US" smtClean="0"/>
              <a:t>6</a:t>
            </a:fld>
            <a:endParaRPr lang="en-US"/>
          </a:p>
        </p:txBody>
      </p:sp>
    </p:spTree>
    <p:extLst>
      <p:ext uri="{BB962C8B-B14F-4D97-AF65-F5344CB8AC3E}">
        <p14:creationId xmlns:p14="http://schemas.microsoft.com/office/powerpoint/2010/main" val="180147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400" dirty="0"/>
              <a:t>The Foundation is a 501 (c)(3) Charitable organization</a:t>
            </a:r>
          </a:p>
          <a:p>
            <a:pPr marL="342900" indent="-342900">
              <a:buFont typeface="Arial" panose="020B0604020202020204" pitchFamily="34" charset="0"/>
              <a:buChar char="•"/>
            </a:pPr>
            <a:r>
              <a:rPr lang="en-US" sz="1400" dirty="0"/>
              <a:t>Gifts made through the Foundation are tax-deductible if used for a charitable, literary, or educational purpose</a:t>
            </a:r>
          </a:p>
          <a:p>
            <a:endParaRPr lang="en-US" dirty="0"/>
          </a:p>
        </p:txBody>
      </p:sp>
      <p:sp>
        <p:nvSpPr>
          <p:cNvPr id="4" name="Slide Number Placeholder 3"/>
          <p:cNvSpPr>
            <a:spLocks noGrp="1"/>
          </p:cNvSpPr>
          <p:nvPr>
            <p:ph type="sldNum" sz="quarter" idx="10"/>
          </p:nvPr>
        </p:nvSpPr>
        <p:spPr/>
        <p:txBody>
          <a:bodyPr/>
          <a:lstStyle/>
          <a:p>
            <a:fld id="{3E64284A-5CD5-7941-9F90-28C2B2A48F6C}" type="slidenum">
              <a:rPr lang="en-US" smtClean="0"/>
              <a:t>7</a:t>
            </a:fld>
            <a:endParaRPr lang="en-US" dirty="0"/>
          </a:p>
        </p:txBody>
      </p:sp>
    </p:spTree>
    <p:extLst>
      <p:ext uri="{BB962C8B-B14F-4D97-AF65-F5344CB8AC3E}">
        <p14:creationId xmlns:p14="http://schemas.microsoft.com/office/powerpoint/2010/main" val="131656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1400" dirty="0"/>
              <a:t>The Foundation exists to solely support Optimist International</a:t>
            </a:r>
          </a:p>
          <a:p>
            <a:pPr marL="800100" lvl="1" indent="-342900">
              <a:buFont typeface="Arial" panose="020B0604020202020204" pitchFamily="34" charset="0"/>
              <a:buChar char="•"/>
            </a:pPr>
            <a:r>
              <a:rPr lang="en-US" sz="1400" dirty="0"/>
              <a:t>By supporting the Foundation, you are also supporting Optimist International, its Members, and its Clubs</a:t>
            </a:r>
          </a:p>
          <a:p>
            <a:pPr marL="342900" indent="-342900">
              <a:buFont typeface="Arial" panose="020B0604020202020204" pitchFamily="34" charset="0"/>
              <a:buChar char="•"/>
            </a:pPr>
            <a:r>
              <a:rPr lang="en-US" sz="1400" dirty="0"/>
              <a:t>Our motto is “Helping Optimists Help Kids”</a:t>
            </a:r>
          </a:p>
          <a:p>
            <a:pPr marL="342900" indent="-342900">
              <a:buFont typeface="Arial" panose="020B0604020202020204" pitchFamily="34" charset="0"/>
              <a:buChar char="•"/>
            </a:pPr>
            <a:r>
              <a:rPr lang="en-US" sz="1400" dirty="0"/>
              <a:t>The Foundation provides support to Clubs as they undertake their mission in their community</a:t>
            </a:r>
          </a:p>
          <a:p>
            <a:endParaRPr lang="en-US" sz="1400" dirty="0"/>
          </a:p>
        </p:txBody>
      </p:sp>
      <p:sp>
        <p:nvSpPr>
          <p:cNvPr id="4" name="Slide Number Placeholder 3"/>
          <p:cNvSpPr>
            <a:spLocks noGrp="1"/>
          </p:cNvSpPr>
          <p:nvPr>
            <p:ph type="sldNum" sz="quarter" idx="10"/>
          </p:nvPr>
        </p:nvSpPr>
        <p:spPr/>
        <p:txBody>
          <a:bodyPr/>
          <a:lstStyle/>
          <a:p>
            <a:fld id="{3E64284A-5CD5-7941-9F90-28C2B2A48F6C}" type="slidenum">
              <a:rPr lang="en-US" smtClean="0"/>
              <a:t>8</a:t>
            </a:fld>
            <a:endParaRPr lang="en-US" dirty="0"/>
          </a:p>
        </p:txBody>
      </p:sp>
    </p:spTree>
    <p:extLst>
      <p:ext uri="{BB962C8B-B14F-4D97-AF65-F5344CB8AC3E}">
        <p14:creationId xmlns:p14="http://schemas.microsoft.com/office/powerpoint/2010/main" val="2016401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 and Club donations are the backbone of our revenue generation.  Optimist members supporting OIF so we can provide needed funding to OI for programs and services.</a:t>
            </a:r>
          </a:p>
          <a:p>
            <a:endParaRPr lang="en-US" dirty="0"/>
          </a:p>
        </p:txBody>
      </p:sp>
      <p:sp>
        <p:nvSpPr>
          <p:cNvPr id="4" name="Slide Number Placeholder 3"/>
          <p:cNvSpPr>
            <a:spLocks noGrp="1"/>
          </p:cNvSpPr>
          <p:nvPr>
            <p:ph type="sldNum" sz="quarter" idx="10"/>
          </p:nvPr>
        </p:nvSpPr>
        <p:spPr/>
        <p:txBody>
          <a:bodyPr/>
          <a:lstStyle/>
          <a:p>
            <a:fld id="{6F2A8F8E-5F4F-440E-9155-6931480975D3}" type="slidenum">
              <a:rPr lang="en-US" smtClean="0"/>
              <a:t>9</a:t>
            </a:fld>
            <a:endParaRPr lang="en-US"/>
          </a:p>
        </p:txBody>
      </p:sp>
    </p:spTree>
    <p:extLst>
      <p:ext uri="{BB962C8B-B14F-4D97-AF65-F5344CB8AC3E}">
        <p14:creationId xmlns:p14="http://schemas.microsoft.com/office/powerpoint/2010/main" val="1224652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9C663D-87A8-9B44-83DD-2DBFC6E524A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C663D-87A8-9B44-83DD-2DBFC6E524A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C663D-87A8-9B44-83DD-2DBFC6E524A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AE944-8A05-4E45-826D-DEFD53C9C4F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C663D-87A8-9B44-83DD-2DBFC6E524A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C663D-87A8-9B44-83DD-2DBFC6E524A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AE944-8A05-4E45-826D-DEFD53C9C4F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C663D-87A8-9B44-83DD-2DBFC6E524A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9C663D-87A8-9B44-83DD-2DBFC6E524A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9C663D-87A8-9B44-83DD-2DBFC6E524A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235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9C663D-87A8-9B44-83DD-2DBFC6E524A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9C663D-87A8-9B44-83DD-2DBFC6E524AA}" type="datetimeFigureOut">
              <a:rPr lang="en-US" smtClean="0"/>
              <a:t>8/8/2019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9C663D-87A8-9B44-83DD-2DBFC6E524AA}"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9C663D-87A8-9B44-83DD-2DBFC6E524AA}" type="datetimeFigureOut">
              <a:rPr lang="en-US" smtClean="0"/>
              <a:t>8/8/2019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9C663D-87A8-9B44-83DD-2DBFC6E524AA}" type="datetimeFigureOut">
              <a:rPr lang="en-US" smtClean="0"/>
              <a:t>8/8/2019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C663D-87A8-9B44-83DD-2DBFC6E524AA}" type="datetimeFigureOut">
              <a:rPr lang="en-US" smtClean="0"/>
              <a:t>8/8/2019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9C663D-87A8-9B44-83DD-2DBFC6E524AA}" type="datetimeFigureOut">
              <a:rPr lang="en-US" smtClean="0"/>
              <a:t>8/8/2019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AE944-8A05-4E45-826D-DEFD53C9C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EAE944-8A05-4E45-826D-DEFD53C9C4FF}" type="slidenum">
              <a:rPr lang="en-US" smtClean="0"/>
              <a:t>‹#›</a:t>
            </a:fld>
            <a:endParaRPr lang="en-US"/>
          </a:p>
        </p:txBody>
      </p:sp>
      <p:sp>
        <p:nvSpPr>
          <p:cNvPr id="5" name="Date Placeholder 4"/>
          <p:cNvSpPr>
            <a:spLocks noGrp="1"/>
          </p:cNvSpPr>
          <p:nvPr>
            <p:ph type="dt" sz="half" idx="10"/>
          </p:nvPr>
        </p:nvSpPr>
        <p:spPr/>
        <p:txBody>
          <a:bodyPr/>
          <a:lstStyle/>
          <a:p>
            <a:fld id="{829C663D-87A8-9B44-83DD-2DBFC6E524AA}" type="datetimeFigureOut">
              <a:rPr lang="en-US" smtClean="0"/>
              <a:t>8/8/2019</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29C663D-87A8-9B44-83DD-2DBFC6E524AA}" type="datetimeFigureOut">
              <a:rPr lang="en-US" smtClean="0"/>
              <a:t>8/8/2019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CEAE944-8A05-4E45-826D-DEFD53C9C4FF}" type="slidenum">
              <a:rPr lang="en-US" smtClean="0"/>
              <a:t>‹#›</a:t>
            </a:fld>
            <a:endParaRPr lang="en-US"/>
          </a:p>
        </p:txBody>
      </p:sp>
    </p:spTree>
    <p:extLst>
      <p:ext uri="{BB962C8B-B14F-4D97-AF65-F5344CB8AC3E}">
        <p14:creationId xmlns:p14="http://schemas.microsoft.com/office/powerpoint/2010/main" val="165955203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tiff"/><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tif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tiff"/></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530" y="2004645"/>
            <a:ext cx="8738007" cy="3314146"/>
          </a:xfrm>
        </p:spPr>
        <p:txBody>
          <a:bodyPr>
            <a:normAutofit/>
          </a:bodyPr>
          <a:lstStyle/>
          <a:p>
            <a:pPr algn="ctr"/>
            <a:r>
              <a:rPr lang="en-US" sz="4800" dirty="0">
                <a:solidFill>
                  <a:schemeClr val="accent2">
                    <a:lumMod val="75000"/>
                  </a:schemeClr>
                </a:solidFill>
              </a:rPr>
              <a:t>Optimist Clubs </a:t>
            </a:r>
            <a:br>
              <a:rPr lang="en-US" sz="4800" dirty="0">
                <a:solidFill>
                  <a:schemeClr val="accent2">
                    <a:lumMod val="75000"/>
                  </a:schemeClr>
                </a:solidFill>
              </a:rPr>
            </a:br>
            <a:r>
              <a:rPr lang="en-US" sz="4800" dirty="0">
                <a:solidFill>
                  <a:schemeClr val="accent2">
                    <a:lumMod val="75000"/>
                  </a:schemeClr>
                </a:solidFill>
              </a:rPr>
              <a:t>~</a:t>
            </a:r>
            <a:br>
              <a:rPr lang="en-US" sz="4800" dirty="0">
                <a:solidFill>
                  <a:schemeClr val="accent2">
                    <a:lumMod val="75000"/>
                  </a:schemeClr>
                </a:solidFill>
              </a:rPr>
            </a:br>
            <a:r>
              <a:rPr lang="en-US" sz="4800" dirty="0">
                <a:solidFill>
                  <a:schemeClr val="accent2">
                    <a:lumMod val="75000"/>
                  </a:schemeClr>
                </a:solidFill>
              </a:rPr>
              <a:t>What the Foundation </a:t>
            </a:r>
            <a:br>
              <a:rPr lang="en-US" sz="4800" dirty="0">
                <a:solidFill>
                  <a:schemeClr val="accent2">
                    <a:lumMod val="75000"/>
                  </a:schemeClr>
                </a:solidFill>
              </a:rPr>
            </a:br>
            <a:r>
              <a:rPr lang="en-US" sz="4800" dirty="0">
                <a:solidFill>
                  <a:schemeClr val="accent2">
                    <a:lumMod val="75000"/>
                  </a:schemeClr>
                </a:solidFill>
              </a:rPr>
              <a:t>Can Do For You!</a:t>
            </a:r>
          </a:p>
        </p:txBody>
      </p:sp>
      <p:sp>
        <p:nvSpPr>
          <p:cNvPr id="3" name="Subtitle 2"/>
          <p:cNvSpPr>
            <a:spLocks noGrp="1"/>
          </p:cNvSpPr>
          <p:nvPr>
            <p:ph type="subTitle" idx="1"/>
          </p:nvPr>
        </p:nvSpPr>
        <p:spPr>
          <a:xfrm>
            <a:off x="2585366" y="5861221"/>
            <a:ext cx="6705600" cy="533400"/>
          </a:xfrm>
        </p:spPr>
        <p:txBody>
          <a:bodyPr>
            <a:normAutofit/>
          </a:bodyPr>
          <a:lstStyle/>
          <a:p>
            <a:pPr algn="ctr"/>
            <a:r>
              <a:rPr lang="en-US" sz="2800" i="1" dirty="0">
                <a:solidFill>
                  <a:schemeClr val="accent2">
                    <a:lumMod val="75000"/>
                  </a:schemeClr>
                </a:solidFill>
              </a:rPr>
              <a:t>“Helping Optimists Help Kids”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6719" y="346764"/>
            <a:ext cx="7024247" cy="1078381"/>
          </a:xfrm>
          <a:prstGeom prst="rect">
            <a:avLst/>
          </a:prstGeom>
        </p:spPr>
      </p:pic>
    </p:spTree>
    <p:extLst>
      <p:ext uri="{BB962C8B-B14F-4D97-AF65-F5344CB8AC3E}">
        <p14:creationId xmlns:p14="http://schemas.microsoft.com/office/powerpoint/2010/main" val="169522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984" y="1497330"/>
            <a:ext cx="8640018" cy="4757166"/>
          </a:xfrm>
        </p:spPr>
        <p:txBody>
          <a:bodyPr>
            <a:normAutofit fontScale="25000" lnSpcReduction="20000"/>
          </a:bodyPr>
          <a:lstStyle/>
          <a:p>
            <a:pPr marL="0" indent="0">
              <a:lnSpc>
                <a:spcPct val="200000"/>
              </a:lnSpc>
              <a:buClrTx/>
              <a:buNone/>
            </a:pPr>
            <a:r>
              <a:rPr lang="en-US" sz="16000" dirty="0">
                <a:solidFill>
                  <a:schemeClr val="accent2">
                    <a:lumMod val="75000"/>
                  </a:schemeClr>
                </a:solidFill>
              </a:rPr>
              <a:t>Programs for Clubs</a:t>
            </a:r>
          </a:p>
          <a:p>
            <a:pPr>
              <a:lnSpc>
                <a:spcPct val="200000"/>
              </a:lnSpc>
              <a:buClr>
                <a:schemeClr val="accent2">
                  <a:lumMod val="75000"/>
                </a:schemeClr>
              </a:buClr>
            </a:pPr>
            <a:r>
              <a:rPr lang="en-US" sz="16000" dirty="0"/>
              <a:t>Dollar - A - Day </a:t>
            </a:r>
          </a:p>
          <a:p>
            <a:pPr>
              <a:lnSpc>
                <a:spcPct val="200000"/>
              </a:lnSpc>
              <a:buClr>
                <a:schemeClr val="accent2">
                  <a:lumMod val="75000"/>
                </a:schemeClr>
              </a:buClr>
            </a:pPr>
            <a:r>
              <a:rPr lang="en-US" sz="16000" dirty="0"/>
              <a:t>Club Campaign Fund</a:t>
            </a:r>
          </a:p>
          <a:p>
            <a:pPr>
              <a:lnSpc>
                <a:spcPct val="200000"/>
              </a:lnSpc>
              <a:buClr>
                <a:schemeClr val="accent2">
                  <a:lumMod val="75000"/>
                </a:schemeClr>
              </a:buClr>
            </a:pPr>
            <a:r>
              <a:rPr lang="en-US" sz="16000" dirty="0"/>
              <a:t>Pass  Through Program</a:t>
            </a:r>
          </a:p>
          <a:p>
            <a:pPr marL="34290" indent="0">
              <a:lnSpc>
                <a:spcPct val="200000"/>
              </a:lnSpc>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400" y="5867400"/>
            <a:ext cx="743714" cy="7498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3416" y="326136"/>
            <a:ext cx="6019800" cy="924176"/>
          </a:xfrm>
          <a:prstGeom prst="rect">
            <a:avLst/>
          </a:prstGeom>
        </p:spPr>
      </p:pic>
      <p:pic>
        <p:nvPicPr>
          <p:cNvPr id="2" name="Picture 1"/>
          <p:cNvPicPr>
            <a:picLocks noChangeAspect="1"/>
          </p:cNvPicPr>
          <p:nvPr/>
        </p:nvPicPr>
        <p:blipFill>
          <a:blip r:embed="rId5"/>
          <a:stretch>
            <a:fillRect/>
          </a:stretch>
        </p:blipFill>
        <p:spPr>
          <a:xfrm>
            <a:off x="7191757" y="1954711"/>
            <a:ext cx="2857500" cy="2857500"/>
          </a:xfrm>
          <a:prstGeom prst="rect">
            <a:avLst/>
          </a:prstGeom>
        </p:spPr>
      </p:pic>
    </p:spTree>
    <p:extLst>
      <p:ext uri="{BB962C8B-B14F-4D97-AF65-F5344CB8AC3E}">
        <p14:creationId xmlns:p14="http://schemas.microsoft.com/office/powerpoint/2010/main" val="411124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033" y="1697736"/>
            <a:ext cx="9947132" cy="4169664"/>
          </a:xfrm>
        </p:spPr>
        <p:txBody>
          <a:bodyPr>
            <a:noAutofit/>
          </a:bodyPr>
          <a:lstStyle/>
          <a:p>
            <a:pPr marL="0" indent="0">
              <a:lnSpc>
                <a:spcPct val="150000"/>
              </a:lnSpc>
              <a:buClrTx/>
              <a:buNone/>
            </a:pPr>
            <a:r>
              <a:rPr lang="en-US" sz="4000" dirty="0">
                <a:solidFill>
                  <a:schemeClr val="accent2">
                    <a:lumMod val="75000"/>
                  </a:schemeClr>
                </a:solidFill>
              </a:rPr>
              <a:t>Programs for Individuals</a:t>
            </a:r>
          </a:p>
          <a:p>
            <a:pPr>
              <a:lnSpc>
                <a:spcPct val="150000"/>
              </a:lnSpc>
              <a:buClrTx/>
            </a:pPr>
            <a:r>
              <a:rPr lang="en-US" sz="4000" dirty="0"/>
              <a:t>Dime-A-Day ($36.50)</a:t>
            </a:r>
          </a:p>
          <a:p>
            <a:pPr>
              <a:lnSpc>
                <a:spcPct val="150000"/>
              </a:lnSpc>
              <a:buClrTx/>
            </a:pPr>
            <a:r>
              <a:rPr lang="en-US" sz="4000" dirty="0"/>
              <a:t>Presidents Club</a:t>
            </a:r>
          </a:p>
          <a:p>
            <a:pPr>
              <a:lnSpc>
                <a:spcPct val="150000"/>
              </a:lnSpc>
              <a:buClrTx/>
            </a:pPr>
            <a:r>
              <a:rPr lang="en-US" sz="4000" dirty="0"/>
              <a:t>Friends of Today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400" y="5867400"/>
            <a:ext cx="743714" cy="74981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3416" y="326136"/>
            <a:ext cx="6019800" cy="924176"/>
          </a:xfrm>
          <a:prstGeom prst="rect">
            <a:avLst/>
          </a:prstGeom>
        </p:spPr>
      </p:pic>
      <p:pic>
        <p:nvPicPr>
          <p:cNvPr id="7" name="Picture 6"/>
          <p:cNvPicPr>
            <a:picLocks noChangeAspect="1"/>
          </p:cNvPicPr>
          <p:nvPr/>
        </p:nvPicPr>
        <p:blipFill>
          <a:blip r:embed="rId5"/>
          <a:stretch>
            <a:fillRect/>
          </a:stretch>
        </p:blipFill>
        <p:spPr>
          <a:xfrm>
            <a:off x="6969688" y="2137591"/>
            <a:ext cx="2857500" cy="2857500"/>
          </a:xfrm>
          <a:prstGeom prst="rect">
            <a:avLst/>
          </a:prstGeom>
        </p:spPr>
      </p:pic>
    </p:spTree>
    <p:extLst>
      <p:ext uri="{BB962C8B-B14F-4D97-AF65-F5344CB8AC3E}">
        <p14:creationId xmlns:p14="http://schemas.microsoft.com/office/powerpoint/2010/main" val="170501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790" y="1294957"/>
            <a:ext cx="8596668" cy="5128703"/>
          </a:xfrm>
        </p:spPr>
        <p:txBody>
          <a:bodyPr>
            <a:normAutofit lnSpcReduction="10000"/>
          </a:bodyPr>
          <a:lstStyle/>
          <a:p>
            <a:pPr marL="0" indent="0">
              <a:lnSpc>
                <a:spcPct val="150000"/>
              </a:lnSpc>
              <a:buClrTx/>
              <a:buNone/>
            </a:pPr>
            <a:r>
              <a:rPr lang="en-US" sz="4300" dirty="0">
                <a:solidFill>
                  <a:schemeClr val="accent2">
                    <a:lumMod val="75000"/>
                  </a:schemeClr>
                </a:solidFill>
              </a:rPr>
              <a:t>Programs for Individuals</a:t>
            </a:r>
            <a:endParaRPr lang="en-US" sz="4000" dirty="0"/>
          </a:p>
          <a:p>
            <a:pPr>
              <a:lnSpc>
                <a:spcPct val="150000"/>
              </a:lnSpc>
              <a:buClrTx/>
            </a:pPr>
            <a:r>
              <a:rPr lang="en-US" sz="4000" dirty="0"/>
              <a:t>Christian D. Larson</a:t>
            </a:r>
          </a:p>
          <a:p>
            <a:pPr>
              <a:lnSpc>
                <a:spcPct val="150000"/>
              </a:lnSpc>
              <a:buClrTx/>
            </a:pPr>
            <a:r>
              <a:rPr lang="en-US" sz="4000" dirty="0"/>
              <a:t>Friends of Tomorrow</a:t>
            </a:r>
          </a:p>
          <a:p>
            <a:pPr>
              <a:lnSpc>
                <a:spcPct val="150000"/>
              </a:lnSpc>
              <a:buClrTx/>
            </a:pPr>
            <a:r>
              <a:rPr lang="en-US" sz="4000" dirty="0"/>
              <a:t>William H. Harrison Society</a:t>
            </a:r>
          </a:p>
          <a:p>
            <a:pPr>
              <a:lnSpc>
                <a:spcPct val="150000"/>
              </a:lnSpc>
              <a:buClrTx/>
            </a:pPr>
            <a:r>
              <a:rPr lang="en-US" sz="4000" dirty="0"/>
              <a:t>Women's Philanthropy Council</a:t>
            </a:r>
          </a:p>
          <a:p>
            <a:endParaRPr lang="en-US" dirty="0"/>
          </a:p>
        </p:txBody>
      </p:sp>
      <p:pic>
        <p:nvPicPr>
          <p:cNvPr id="4" name="Picture 3"/>
          <p:cNvPicPr>
            <a:picLocks noChangeAspect="1"/>
          </p:cNvPicPr>
          <p:nvPr/>
        </p:nvPicPr>
        <p:blipFill>
          <a:blip r:embed="rId3"/>
          <a:stretch>
            <a:fillRect/>
          </a:stretch>
        </p:blipFill>
        <p:spPr>
          <a:xfrm>
            <a:off x="6635958" y="530860"/>
            <a:ext cx="2857500" cy="2857500"/>
          </a:xfrm>
          <a:prstGeom prst="rect">
            <a:avLst/>
          </a:prstGeom>
        </p:spPr>
      </p:pic>
    </p:spTree>
    <p:extLst>
      <p:ext uri="{BB962C8B-B14F-4D97-AF65-F5344CB8AC3E}">
        <p14:creationId xmlns:p14="http://schemas.microsoft.com/office/powerpoint/2010/main" val="1654601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025" y="768096"/>
            <a:ext cx="6019800" cy="924176"/>
          </a:xfrm>
          <a:prstGeom prst="rect">
            <a:avLst/>
          </a:prstGeom>
        </p:spPr>
      </p:pic>
      <p:sp>
        <p:nvSpPr>
          <p:cNvPr id="3" name="Title 2"/>
          <p:cNvSpPr>
            <a:spLocks noGrp="1"/>
          </p:cNvSpPr>
          <p:nvPr>
            <p:ph type="title"/>
          </p:nvPr>
        </p:nvSpPr>
        <p:spPr>
          <a:xfrm>
            <a:off x="1201591" y="2110856"/>
            <a:ext cx="8596668" cy="2297853"/>
          </a:xfrm>
        </p:spPr>
        <p:txBody>
          <a:bodyPr>
            <a:normAutofit fontScale="90000"/>
          </a:bodyPr>
          <a:lstStyle/>
          <a:p>
            <a:pPr algn="ctr">
              <a:lnSpc>
                <a:spcPct val="150000"/>
              </a:lnSpc>
            </a:pPr>
            <a:r>
              <a:rPr lang="en-US" sz="4800">
                <a:solidFill>
                  <a:srgbClr val="0070C0"/>
                </a:solidFill>
              </a:rPr>
              <a:t>Why Appoint a Club Foundation Representative (CFR)?</a:t>
            </a:r>
          </a:p>
        </p:txBody>
      </p:sp>
      <p:pic>
        <p:nvPicPr>
          <p:cNvPr id="2" name="Picture 1"/>
          <p:cNvPicPr>
            <a:picLocks noChangeAspect="1"/>
          </p:cNvPicPr>
          <p:nvPr/>
        </p:nvPicPr>
        <p:blipFill>
          <a:blip r:embed="rId4"/>
          <a:stretch>
            <a:fillRect/>
          </a:stretch>
        </p:blipFill>
        <p:spPr>
          <a:xfrm>
            <a:off x="4113230" y="4488245"/>
            <a:ext cx="2605048" cy="2030707"/>
          </a:xfrm>
          <a:prstGeom prst="rect">
            <a:avLst/>
          </a:prstGeom>
        </p:spPr>
      </p:pic>
    </p:spTree>
    <p:extLst>
      <p:ext uri="{BB962C8B-B14F-4D97-AF65-F5344CB8AC3E}">
        <p14:creationId xmlns:p14="http://schemas.microsoft.com/office/powerpoint/2010/main" val="1003764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5000" y="5867400"/>
            <a:ext cx="896114" cy="903459"/>
          </a:xfrm>
          <a:prstGeom prst="rect">
            <a:avLst/>
          </a:prstGeom>
        </p:spPr>
      </p:pic>
      <p:sp>
        <p:nvSpPr>
          <p:cNvPr id="3" name="TextBox 2"/>
          <p:cNvSpPr txBox="1"/>
          <p:nvPr/>
        </p:nvSpPr>
        <p:spPr>
          <a:xfrm>
            <a:off x="1032510" y="1844196"/>
            <a:ext cx="11033760" cy="3785652"/>
          </a:xfrm>
          <a:prstGeom prst="rect">
            <a:avLst/>
          </a:prstGeom>
          <a:noFill/>
        </p:spPr>
        <p:txBody>
          <a:bodyPr wrap="square" rtlCol="0">
            <a:spAutoFit/>
          </a:bodyPr>
          <a:lstStyle/>
          <a:p>
            <a:pPr>
              <a:lnSpc>
                <a:spcPct val="150000"/>
              </a:lnSpc>
            </a:pPr>
            <a:r>
              <a:rPr lang="en-US" sz="4000" dirty="0"/>
              <a:t>The Role of a CFR</a:t>
            </a:r>
          </a:p>
          <a:p>
            <a:pPr marL="1028700" lvl="1" indent="-571500">
              <a:lnSpc>
                <a:spcPct val="150000"/>
              </a:lnSpc>
              <a:buFont typeface="Arial" charset="0"/>
              <a:buChar char="•"/>
            </a:pPr>
            <a:r>
              <a:rPr lang="en-US" sz="4000" dirty="0"/>
              <a:t>Communication</a:t>
            </a:r>
          </a:p>
          <a:p>
            <a:pPr marL="1028700" lvl="1" indent="-571500">
              <a:lnSpc>
                <a:spcPct val="150000"/>
              </a:lnSpc>
              <a:buFont typeface="Arial" charset="0"/>
              <a:buChar char="•"/>
            </a:pPr>
            <a:r>
              <a:rPr lang="en-US" sz="4000" dirty="0"/>
              <a:t>Contributions</a:t>
            </a:r>
          </a:p>
          <a:p>
            <a:pPr marL="1028700" lvl="1" indent="-571500">
              <a:lnSpc>
                <a:spcPct val="150000"/>
              </a:lnSpc>
              <a:buFont typeface="Arial" charset="0"/>
              <a:buChar char="•"/>
            </a:pPr>
            <a:r>
              <a:rPr lang="en-US" sz="4000" dirty="0"/>
              <a:t>Send Contributions to OIF</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609600"/>
            <a:ext cx="6019800" cy="924176"/>
          </a:xfrm>
          <a:prstGeom prst="rect">
            <a:avLst/>
          </a:prstGeom>
        </p:spPr>
      </p:pic>
      <p:pic>
        <p:nvPicPr>
          <p:cNvPr id="6" name="Picture 5"/>
          <p:cNvPicPr>
            <a:picLocks noChangeAspect="1"/>
          </p:cNvPicPr>
          <p:nvPr/>
        </p:nvPicPr>
        <p:blipFill>
          <a:blip r:embed="rId5"/>
          <a:stretch>
            <a:fillRect/>
          </a:stretch>
        </p:blipFill>
        <p:spPr>
          <a:xfrm>
            <a:off x="6024223" y="2361494"/>
            <a:ext cx="2605048" cy="2030707"/>
          </a:xfrm>
          <a:prstGeom prst="rect">
            <a:avLst/>
          </a:prstGeom>
        </p:spPr>
      </p:pic>
    </p:spTree>
    <p:extLst>
      <p:ext uri="{BB962C8B-B14F-4D97-AF65-F5344CB8AC3E}">
        <p14:creationId xmlns:p14="http://schemas.microsoft.com/office/powerpoint/2010/main" val="1785635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7444" y="2532450"/>
            <a:ext cx="6858000" cy="1569660"/>
          </a:xfrm>
          <a:prstGeom prst="rect">
            <a:avLst/>
          </a:prstGeom>
          <a:noFill/>
        </p:spPr>
        <p:txBody>
          <a:bodyPr wrap="square" rtlCol="0">
            <a:spAutoFit/>
          </a:bodyPr>
          <a:lstStyle/>
          <a:p>
            <a:pPr algn="ctr"/>
            <a:r>
              <a:rPr lang="en-US" sz="4800">
                <a:solidFill>
                  <a:srgbClr val="0070C0"/>
                </a:solidFill>
              </a:rPr>
              <a:t>How does a Club Appoint a CFR?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400" y="5867400"/>
            <a:ext cx="743714" cy="7498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6544" y="834520"/>
            <a:ext cx="6019800" cy="924176"/>
          </a:xfrm>
          <a:prstGeom prst="rect">
            <a:avLst/>
          </a:prstGeom>
        </p:spPr>
      </p:pic>
      <p:pic>
        <p:nvPicPr>
          <p:cNvPr id="6" name="Picture 5"/>
          <p:cNvPicPr>
            <a:picLocks noChangeAspect="1"/>
          </p:cNvPicPr>
          <p:nvPr/>
        </p:nvPicPr>
        <p:blipFill>
          <a:blip r:embed="rId5"/>
          <a:stretch>
            <a:fillRect/>
          </a:stretch>
        </p:blipFill>
        <p:spPr>
          <a:xfrm>
            <a:off x="3773920" y="4211598"/>
            <a:ext cx="2605048" cy="2030707"/>
          </a:xfrm>
          <a:prstGeom prst="rect">
            <a:avLst/>
          </a:prstGeom>
        </p:spPr>
      </p:pic>
    </p:spTree>
    <p:extLst>
      <p:ext uri="{BB962C8B-B14F-4D97-AF65-F5344CB8AC3E}">
        <p14:creationId xmlns:p14="http://schemas.microsoft.com/office/powerpoint/2010/main" val="731757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1" y="1952490"/>
            <a:ext cx="8256356" cy="3608832"/>
          </a:xfrm>
        </p:spPr>
        <p:txBody>
          <a:bodyPr>
            <a:noAutofit/>
          </a:bodyPr>
          <a:lstStyle/>
          <a:p>
            <a:pPr lvl="5"/>
            <a:r>
              <a:rPr lang="en-US" sz="4400" dirty="0" err="1">
                <a:solidFill>
                  <a:srgbClr val="0070C0"/>
                </a:solidFill>
              </a:rPr>
              <a:t>www.oifoundation.org</a:t>
            </a:r>
            <a:r>
              <a:rPr lang="en-US" sz="4400" dirty="0">
                <a:solidFill>
                  <a:srgbClr val="0070C0"/>
                </a:solidFill>
              </a:rPr>
              <a:t/>
            </a:r>
            <a:br>
              <a:rPr lang="en-US" sz="4400" dirty="0">
                <a:solidFill>
                  <a:srgbClr val="0070C0"/>
                </a:solidFill>
              </a:rPr>
            </a:br>
            <a:r>
              <a:rPr lang="en-US" sz="4400" dirty="0">
                <a:solidFill>
                  <a:srgbClr val="0070C0"/>
                </a:solidFill>
              </a:rPr>
              <a:t/>
            </a:r>
            <a:br>
              <a:rPr lang="en-US" sz="4400" dirty="0">
                <a:solidFill>
                  <a:srgbClr val="0070C0"/>
                </a:solidFill>
              </a:rPr>
            </a:br>
            <a:r>
              <a:rPr lang="en-US" sz="4400" dirty="0">
                <a:solidFill>
                  <a:srgbClr val="0070C0"/>
                </a:solidFill>
              </a:rPr>
              <a:t>800.500.8130 Ext 203</a:t>
            </a:r>
            <a:br>
              <a:rPr lang="en-US" sz="4400" dirty="0">
                <a:solidFill>
                  <a:srgbClr val="0070C0"/>
                </a:solidFill>
              </a:rPr>
            </a:br>
            <a:r>
              <a:rPr lang="en-US" sz="4400" dirty="0">
                <a:solidFill>
                  <a:srgbClr val="0070C0"/>
                </a:solidFill>
              </a:rPr>
              <a:t/>
            </a:r>
            <a:br>
              <a:rPr lang="en-US" sz="4400" dirty="0">
                <a:solidFill>
                  <a:srgbClr val="0070C0"/>
                </a:solidFill>
              </a:rPr>
            </a:br>
            <a:r>
              <a:rPr lang="en-US" sz="4400" dirty="0" err="1">
                <a:solidFill>
                  <a:srgbClr val="0070C0"/>
                </a:solidFill>
              </a:rPr>
              <a:t>info@oifoundation.org</a:t>
            </a:r>
            <a:r>
              <a:rPr lang="en-US" sz="3200" dirty="0"/>
              <a:t/>
            </a:r>
            <a:br>
              <a:rPr lang="en-US" sz="3200" dirty="0"/>
            </a:br>
            <a:endParaRPr lang="en-US" sz="4800" dirty="0">
              <a:solidFill>
                <a:srgbClr val="0070C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400" y="5867400"/>
            <a:ext cx="743714" cy="749810"/>
          </a:xfrm>
          <a:prstGeom prst="rect">
            <a:avLst/>
          </a:prstGeom>
        </p:spPr>
      </p:pic>
      <p:sp>
        <p:nvSpPr>
          <p:cNvPr id="5" name="TextBox 4"/>
          <p:cNvSpPr txBox="1"/>
          <p:nvPr/>
        </p:nvSpPr>
        <p:spPr>
          <a:xfrm>
            <a:off x="1209381" y="670560"/>
            <a:ext cx="8327136" cy="769441"/>
          </a:xfrm>
          <a:prstGeom prst="rect">
            <a:avLst/>
          </a:prstGeom>
          <a:noFill/>
        </p:spPr>
        <p:txBody>
          <a:bodyPr wrap="square" rtlCol="0">
            <a:spAutoFit/>
          </a:bodyPr>
          <a:lstStyle/>
          <a:p>
            <a:r>
              <a:rPr lang="en-US" sz="4400"/>
              <a:t>Where can we get Information?</a:t>
            </a:r>
          </a:p>
        </p:txBody>
      </p:sp>
      <p:pic>
        <p:nvPicPr>
          <p:cNvPr id="3" name="Picture 2"/>
          <p:cNvPicPr>
            <a:picLocks noChangeAspect="1"/>
          </p:cNvPicPr>
          <p:nvPr/>
        </p:nvPicPr>
        <p:blipFill>
          <a:blip r:embed="rId4"/>
          <a:stretch>
            <a:fillRect/>
          </a:stretch>
        </p:blipFill>
        <p:spPr>
          <a:xfrm>
            <a:off x="6785040" y="2537717"/>
            <a:ext cx="2751477" cy="2438378"/>
          </a:xfrm>
          <a:prstGeom prst="rect">
            <a:avLst/>
          </a:prstGeom>
        </p:spPr>
      </p:pic>
    </p:spTree>
    <p:extLst>
      <p:ext uri="{BB962C8B-B14F-4D97-AF65-F5344CB8AC3E}">
        <p14:creationId xmlns:p14="http://schemas.microsoft.com/office/powerpoint/2010/main" val="14330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2728-9144-4F5D-A740-C95CEB5A0ADD}"/>
              </a:ext>
            </a:extLst>
          </p:cNvPr>
          <p:cNvSpPr>
            <a:spLocks noGrp="1"/>
          </p:cNvSpPr>
          <p:nvPr>
            <p:ph type="title"/>
          </p:nvPr>
        </p:nvSpPr>
        <p:spPr>
          <a:xfrm>
            <a:off x="1245870" y="609600"/>
            <a:ext cx="8028132" cy="1320800"/>
          </a:xfrm>
        </p:spPr>
        <p:txBody>
          <a:bodyPr>
            <a:normAutofit/>
          </a:bodyPr>
          <a:lstStyle/>
          <a:p>
            <a:r>
              <a:rPr lang="en-US" sz="4400" dirty="0">
                <a:solidFill>
                  <a:schemeClr val="accent2">
                    <a:lumMod val="75000"/>
                  </a:schemeClr>
                </a:solidFill>
              </a:rPr>
              <a:t>2019/20 OIF Leadership	</a:t>
            </a:r>
          </a:p>
        </p:txBody>
      </p:sp>
      <p:sp>
        <p:nvSpPr>
          <p:cNvPr id="3" name="Content Placeholder 2">
            <a:extLst>
              <a:ext uri="{FF2B5EF4-FFF2-40B4-BE49-F238E27FC236}">
                <a16:creationId xmlns:a16="http://schemas.microsoft.com/office/drawing/2014/main" id="{683BD91C-F6EC-4F6A-B83F-178DCE3932BF}"/>
              </a:ext>
            </a:extLst>
          </p:cNvPr>
          <p:cNvSpPr>
            <a:spLocks noGrp="1"/>
          </p:cNvSpPr>
          <p:nvPr>
            <p:ph sz="quarter" idx="13"/>
          </p:nvPr>
        </p:nvSpPr>
        <p:spPr>
          <a:xfrm>
            <a:off x="913774" y="1600200"/>
            <a:ext cx="10363826" cy="4949190"/>
          </a:xfrm>
        </p:spPr>
        <p:txBody>
          <a:bodyPr>
            <a:normAutofit fontScale="77500" lnSpcReduction="20000"/>
          </a:bodyPr>
          <a:lstStyle/>
          <a:p>
            <a:r>
              <a:rPr lang="en-US" sz="2800" dirty="0"/>
              <a:t>OIF Board of Directors</a:t>
            </a:r>
          </a:p>
          <a:p>
            <a:pPr lvl="1"/>
            <a:r>
              <a:rPr lang="en-US" sz="2800" dirty="0"/>
              <a:t>Bill Meyers – President</a:t>
            </a:r>
          </a:p>
          <a:p>
            <a:pPr lvl="1"/>
            <a:r>
              <a:rPr lang="en-US" sz="2800" dirty="0"/>
              <a:t>Jan OORD Graves – President Elect</a:t>
            </a:r>
          </a:p>
          <a:p>
            <a:pPr lvl="1"/>
            <a:r>
              <a:rPr lang="en-US" sz="2800" dirty="0"/>
              <a:t>Marc Katz – Treasurer</a:t>
            </a:r>
          </a:p>
          <a:p>
            <a:pPr lvl="1"/>
            <a:r>
              <a:rPr lang="en-US" sz="2800" dirty="0"/>
              <a:t>TG Thomas – Board Member</a:t>
            </a:r>
          </a:p>
          <a:p>
            <a:pPr lvl="1"/>
            <a:r>
              <a:rPr lang="en-US" sz="2800" dirty="0"/>
              <a:t>Jim Kondrasuk– Board member and past International OI President</a:t>
            </a:r>
          </a:p>
          <a:p>
            <a:endParaRPr lang="en-US" sz="2800" dirty="0"/>
          </a:p>
          <a:p>
            <a:r>
              <a:rPr lang="en-US" sz="2800" dirty="0"/>
              <a:t>OIF staff:  </a:t>
            </a:r>
          </a:p>
          <a:p>
            <a:pPr lvl="1"/>
            <a:r>
              <a:rPr lang="en-US" sz="2800" dirty="0"/>
              <a:t>Craig Boring – Executive Director               </a:t>
            </a:r>
          </a:p>
          <a:p>
            <a:pPr lvl="1"/>
            <a:r>
              <a:rPr lang="en-US" sz="2800"/>
              <a:t>Shenita </a:t>
            </a:r>
            <a:r>
              <a:rPr lang="en-US" sz="2800" dirty="0"/>
              <a:t>Taylor – Senior Director, Donor Services</a:t>
            </a:r>
          </a:p>
          <a:p>
            <a:pPr lvl="1"/>
            <a:r>
              <a:rPr lang="en-US" sz="2800" dirty="0"/>
              <a:t>Patti Ashby – Donor Services Coordinator </a:t>
            </a:r>
          </a:p>
          <a:p>
            <a:pPr lvl="1"/>
            <a:r>
              <a:rPr lang="en-US" sz="2800" dirty="0"/>
              <a:t>Zoe Williams- Admin Assistant    </a:t>
            </a:r>
          </a:p>
          <a:p>
            <a:pPr lvl="1"/>
            <a:endParaRPr lang="en-US" dirty="0"/>
          </a:p>
        </p:txBody>
      </p:sp>
      <p:pic>
        <p:nvPicPr>
          <p:cNvPr id="4" name="Picture 3">
            <a:extLst>
              <a:ext uri="{FF2B5EF4-FFF2-40B4-BE49-F238E27FC236}">
                <a16:creationId xmlns:a16="http://schemas.microsoft.com/office/drawing/2014/main" id="{382A104D-FE97-4F1D-85C8-7AFE4F8B1DE8}"/>
              </a:ext>
            </a:extLst>
          </p:cNvPr>
          <p:cNvPicPr>
            <a:picLocks noChangeAspect="1"/>
          </p:cNvPicPr>
          <p:nvPr/>
        </p:nvPicPr>
        <p:blipFill>
          <a:blip r:embed="rId3"/>
          <a:stretch>
            <a:fillRect/>
          </a:stretch>
        </p:blipFill>
        <p:spPr>
          <a:xfrm>
            <a:off x="0" y="6282267"/>
            <a:ext cx="575733" cy="575733"/>
          </a:xfrm>
          <a:prstGeom prst="rect">
            <a:avLst/>
          </a:prstGeom>
        </p:spPr>
      </p:pic>
    </p:spTree>
    <p:extLst>
      <p:ext uri="{BB962C8B-B14F-4D97-AF65-F5344CB8AC3E}">
        <p14:creationId xmlns:p14="http://schemas.microsoft.com/office/powerpoint/2010/main" val="382158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8209" y="4929273"/>
            <a:ext cx="6142639" cy="1371602"/>
          </a:xfrm>
        </p:spPr>
        <p:txBody>
          <a:bodyPr>
            <a:normAutofit fontScale="90000"/>
          </a:bodyPr>
          <a:lstStyle/>
          <a:p>
            <a:pPr algn="ctr"/>
            <a:r>
              <a:rPr lang="en-US" sz="5400">
                <a:solidFill>
                  <a:srgbClr val="0070C0"/>
                </a:solidFill>
              </a:rPr>
              <a:t/>
            </a:r>
            <a:br>
              <a:rPr lang="en-US" sz="5400">
                <a:solidFill>
                  <a:srgbClr val="0070C0"/>
                </a:solidFill>
              </a:rPr>
            </a:br>
            <a:r>
              <a:rPr lang="en-US" sz="5400">
                <a:solidFill>
                  <a:srgbClr val="0070C0"/>
                </a:solidFill>
              </a:rPr>
              <a:t>Thank You, Gracias, Merci, </a:t>
            </a:r>
            <a:r>
              <a:rPr lang="en-US" sz="5400" err="1">
                <a:solidFill>
                  <a:srgbClr val="0070C0"/>
                </a:solidFill>
              </a:rPr>
              <a:t>Danke</a:t>
            </a:r>
            <a:r>
              <a:rPr lang="en-US" sz="5400">
                <a:solidFill>
                  <a:srgbClr val="0070C0"/>
                </a:solidFill>
              </a:rPr>
              <a:t> to each of you and your Clubs for supporting our Foundation and our Youth!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3096" y="573024"/>
            <a:ext cx="6019800" cy="924176"/>
          </a:xfrm>
          <a:prstGeom prst="rect">
            <a:avLst/>
          </a:prstGeom>
        </p:spPr>
      </p:pic>
      <p:pic>
        <p:nvPicPr>
          <p:cNvPr id="7" name="Picture 6"/>
          <p:cNvPicPr>
            <a:picLocks noChangeAspect="1"/>
          </p:cNvPicPr>
          <p:nvPr/>
        </p:nvPicPr>
        <p:blipFill>
          <a:blip r:embed="rId4"/>
          <a:stretch>
            <a:fillRect/>
          </a:stretch>
        </p:blipFill>
        <p:spPr>
          <a:xfrm>
            <a:off x="428275" y="2895600"/>
            <a:ext cx="2520985" cy="1551375"/>
          </a:xfrm>
          <a:prstGeom prst="rect">
            <a:avLst/>
          </a:prstGeom>
        </p:spPr>
      </p:pic>
    </p:spTree>
    <p:extLst>
      <p:ext uri="{BB962C8B-B14F-4D97-AF65-F5344CB8AC3E}">
        <p14:creationId xmlns:p14="http://schemas.microsoft.com/office/powerpoint/2010/main" val="146388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accent2">
                    <a:lumMod val="75000"/>
                  </a:schemeClr>
                </a:solidFill>
              </a:rPr>
              <a:t>Vision</a:t>
            </a:r>
          </a:p>
        </p:txBody>
      </p:sp>
      <p:sp>
        <p:nvSpPr>
          <p:cNvPr id="3" name="Content Placeholder 2"/>
          <p:cNvSpPr>
            <a:spLocks noGrp="1"/>
          </p:cNvSpPr>
          <p:nvPr>
            <p:ph idx="1"/>
          </p:nvPr>
        </p:nvSpPr>
        <p:spPr>
          <a:xfrm>
            <a:off x="677334" y="2036611"/>
            <a:ext cx="8726158" cy="4205694"/>
          </a:xfrm>
        </p:spPr>
        <p:txBody>
          <a:bodyPr>
            <a:normAutofit fontScale="92500" lnSpcReduction="20000"/>
          </a:bodyPr>
          <a:lstStyle/>
          <a:p>
            <a:pPr marL="45720" indent="0" algn="ctr">
              <a:buNone/>
            </a:pPr>
            <a:r>
              <a:rPr lang="en-US" sz="2600" dirty="0"/>
              <a:t/>
            </a:r>
            <a:br>
              <a:rPr lang="en-US" sz="2600" dirty="0"/>
            </a:br>
            <a:r>
              <a:rPr lang="en-US" sz="4400" dirty="0">
                <a:latin typeface="+mj-lt"/>
              </a:rPr>
              <a:t>We envision a Foundation that can provide significant funding for Optimist International’s youth and service programs and is proudly supported by individual Optimists, their Clubs, and the </a:t>
            </a:r>
          </a:p>
          <a:p>
            <a:pPr marL="45720" indent="0" algn="ctr">
              <a:buNone/>
            </a:pPr>
            <a:r>
              <a:rPr lang="en-US" sz="4400" dirty="0">
                <a:latin typeface="+mj-lt"/>
              </a:rPr>
              <a:t>community at large. </a:t>
            </a:r>
          </a:p>
          <a:p>
            <a:endParaRPr lang="en-US" dirty="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400" y="5867400"/>
            <a:ext cx="743714" cy="749810"/>
          </a:xfrm>
          <a:prstGeom prst="rect">
            <a:avLst/>
          </a:prstGeom>
        </p:spPr>
      </p:pic>
      <p:pic>
        <p:nvPicPr>
          <p:cNvPr id="4" name="Picture 3"/>
          <p:cNvPicPr>
            <a:picLocks noChangeAspect="1"/>
          </p:cNvPicPr>
          <p:nvPr/>
        </p:nvPicPr>
        <p:blipFill>
          <a:blip r:embed="rId4"/>
          <a:stretch>
            <a:fillRect/>
          </a:stretch>
        </p:blipFill>
        <p:spPr>
          <a:xfrm>
            <a:off x="6703705" y="271124"/>
            <a:ext cx="1351239" cy="1765487"/>
          </a:xfrm>
          <a:prstGeom prst="rect">
            <a:avLst/>
          </a:prstGeom>
        </p:spPr>
      </p:pic>
    </p:spTree>
    <p:extLst>
      <p:ext uri="{BB962C8B-B14F-4D97-AF65-F5344CB8AC3E}">
        <p14:creationId xmlns:p14="http://schemas.microsoft.com/office/powerpoint/2010/main" val="93408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87548" y="345781"/>
            <a:ext cx="2100183" cy="1666812"/>
          </a:xfrm>
          <a:prstGeom prst="rect">
            <a:avLst/>
          </a:prstGeom>
        </p:spPr>
      </p:pic>
      <p:sp>
        <p:nvSpPr>
          <p:cNvPr id="2" name="Title 1"/>
          <p:cNvSpPr>
            <a:spLocks noGrp="1"/>
          </p:cNvSpPr>
          <p:nvPr>
            <p:ph type="title"/>
          </p:nvPr>
        </p:nvSpPr>
        <p:spPr/>
        <p:txBody>
          <a:bodyPr>
            <a:normAutofit/>
          </a:bodyPr>
          <a:lstStyle/>
          <a:p>
            <a:pPr algn="ctr"/>
            <a:r>
              <a:rPr lang="en-US" sz="5400" dirty="0">
                <a:solidFill>
                  <a:schemeClr val="accent2">
                    <a:lumMod val="75000"/>
                  </a:schemeClr>
                </a:solidFill>
              </a:rPr>
              <a:t>Mission </a:t>
            </a:r>
          </a:p>
        </p:txBody>
      </p:sp>
      <p:sp>
        <p:nvSpPr>
          <p:cNvPr id="3" name="Content Placeholder 2"/>
          <p:cNvSpPr>
            <a:spLocks noGrp="1"/>
          </p:cNvSpPr>
          <p:nvPr>
            <p:ph idx="1"/>
          </p:nvPr>
        </p:nvSpPr>
        <p:spPr>
          <a:xfrm>
            <a:off x="677334" y="1930401"/>
            <a:ext cx="9640558" cy="4593968"/>
          </a:xfrm>
        </p:spPr>
        <p:txBody>
          <a:bodyPr>
            <a:normAutofit/>
          </a:bodyPr>
          <a:lstStyle/>
          <a:p>
            <a:pPr marL="0" indent="0" algn="ctr">
              <a:buNone/>
            </a:pPr>
            <a:r>
              <a:rPr lang="en-US" sz="4400" dirty="0"/>
              <a:t>Seeking, receiving and managing funds and real personal property for the benefit of Optimist International and </a:t>
            </a:r>
            <a:br>
              <a:rPr lang="en-US" sz="4400" dirty="0"/>
            </a:br>
            <a:r>
              <a:rPr lang="en-US" sz="4400" dirty="0"/>
              <a:t>its Member Clubs for charitable, literary, and educational activities.</a:t>
            </a:r>
          </a:p>
          <a:p>
            <a:endParaRPr lang="en-US" sz="4400" dirty="0"/>
          </a:p>
        </p:txBody>
      </p:sp>
    </p:spTree>
    <p:extLst>
      <p:ext uri="{BB962C8B-B14F-4D97-AF65-F5344CB8AC3E}">
        <p14:creationId xmlns:p14="http://schemas.microsoft.com/office/powerpoint/2010/main" val="6444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66D3-8840-4C1C-B5BE-A762CED86F6E}"/>
              </a:ext>
            </a:extLst>
          </p:cNvPr>
          <p:cNvSpPr>
            <a:spLocks noGrp="1"/>
          </p:cNvSpPr>
          <p:nvPr>
            <p:ph type="title"/>
          </p:nvPr>
        </p:nvSpPr>
        <p:spPr>
          <a:xfrm>
            <a:off x="1223010" y="609600"/>
            <a:ext cx="9018270" cy="1320800"/>
          </a:xfrm>
        </p:spPr>
        <p:txBody>
          <a:bodyPr>
            <a:noAutofit/>
          </a:bodyPr>
          <a:lstStyle/>
          <a:p>
            <a:r>
              <a:rPr lang="en-US" sz="4400" dirty="0">
                <a:solidFill>
                  <a:schemeClr val="accent2">
                    <a:lumMod val="75000"/>
                  </a:schemeClr>
                </a:solidFill>
              </a:rPr>
              <a:t>How Does OIF Support Optimist International?</a:t>
            </a:r>
          </a:p>
        </p:txBody>
      </p:sp>
      <p:sp>
        <p:nvSpPr>
          <p:cNvPr id="3" name="Content Placeholder 2">
            <a:extLst>
              <a:ext uri="{FF2B5EF4-FFF2-40B4-BE49-F238E27FC236}">
                <a16:creationId xmlns:a16="http://schemas.microsoft.com/office/drawing/2014/main" id="{96FD78AC-2C6E-4673-B50A-D2430224F921}"/>
              </a:ext>
            </a:extLst>
          </p:cNvPr>
          <p:cNvSpPr>
            <a:spLocks noGrp="1"/>
          </p:cNvSpPr>
          <p:nvPr>
            <p:ph sz="quarter" idx="13"/>
          </p:nvPr>
        </p:nvSpPr>
        <p:spPr/>
        <p:txBody>
          <a:bodyPr>
            <a:normAutofit lnSpcReduction="10000"/>
          </a:bodyPr>
          <a:lstStyle/>
          <a:p>
            <a:r>
              <a:rPr lang="en-US" sz="4000" dirty="0"/>
              <a:t>Scholarships</a:t>
            </a:r>
          </a:p>
          <a:p>
            <a:r>
              <a:rPr lang="en-US" sz="4000" dirty="0"/>
              <a:t>World Oratorical Championship</a:t>
            </a:r>
          </a:p>
          <a:p>
            <a:r>
              <a:rPr lang="en-US" sz="4000" dirty="0"/>
              <a:t>Fundraising from Outside Organizations</a:t>
            </a:r>
          </a:p>
          <a:p>
            <a:r>
              <a:rPr lang="en-US" sz="4000" dirty="0"/>
              <a:t>Reel Optimism Video Contest</a:t>
            </a:r>
          </a:p>
          <a:p>
            <a:r>
              <a:rPr lang="en-US" sz="4000" dirty="0"/>
              <a:t>New Club Building Grants</a:t>
            </a:r>
          </a:p>
          <a:p>
            <a:endParaRPr lang="en-US" dirty="0"/>
          </a:p>
        </p:txBody>
      </p:sp>
      <p:pic>
        <p:nvPicPr>
          <p:cNvPr id="4" name="Picture 3">
            <a:extLst>
              <a:ext uri="{FF2B5EF4-FFF2-40B4-BE49-F238E27FC236}">
                <a16:creationId xmlns:a16="http://schemas.microsoft.com/office/drawing/2014/main" id="{382A104D-FE97-4F1D-85C8-7AFE4F8B1DE8}"/>
              </a:ext>
            </a:extLst>
          </p:cNvPr>
          <p:cNvPicPr>
            <a:picLocks noChangeAspect="1"/>
          </p:cNvPicPr>
          <p:nvPr/>
        </p:nvPicPr>
        <p:blipFill>
          <a:blip r:embed="rId3"/>
          <a:stretch>
            <a:fillRect/>
          </a:stretch>
        </p:blipFill>
        <p:spPr>
          <a:xfrm>
            <a:off x="0" y="6282267"/>
            <a:ext cx="575733" cy="575733"/>
          </a:xfrm>
          <a:prstGeom prst="rect">
            <a:avLst/>
          </a:prstGeom>
        </p:spPr>
      </p:pic>
    </p:spTree>
    <p:extLst>
      <p:ext uri="{BB962C8B-B14F-4D97-AF65-F5344CB8AC3E}">
        <p14:creationId xmlns:p14="http://schemas.microsoft.com/office/powerpoint/2010/main" val="397504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0EC34-DECB-4C41-BE17-5E3143451445}"/>
              </a:ext>
            </a:extLst>
          </p:cNvPr>
          <p:cNvSpPr>
            <a:spLocks noGrp="1"/>
          </p:cNvSpPr>
          <p:nvPr>
            <p:ph type="title"/>
          </p:nvPr>
        </p:nvSpPr>
        <p:spPr>
          <a:xfrm>
            <a:off x="1074420" y="609600"/>
            <a:ext cx="8199582" cy="1320800"/>
          </a:xfrm>
        </p:spPr>
        <p:txBody>
          <a:bodyPr>
            <a:normAutofit/>
          </a:bodyPr>
          <a:lstStyle/>
          <a:p>
            <a:r>
              <a:rPr lang="en-US" sz="4400" dirty="0">
                <a:solidFill>
                  <a:schemeClr val="accent2">
                    <a:lumMod val="75000"/>
                  </a:schemeClr>
                </a:solidFill>
              </a:rPr>
              <a:t>How Does OIF Support Clubs?</a:t>
            </a:r>
          </a:p>
        </p:txBody>
      </p:sp>
      <p:sp>
        <p:nvSpPr>
          <p:cNvPr id="3" name="Content Placeholder 2">
            <a:extLst>
              <a:ext uri="{FF2B5EF4-FFF2-40B4-BE49-F238E27FC236}">
                <a16:creationId xmlns:a16="http://schemas.microsoft.com/office/drawing/2014/main" id="{D99A1705-F302-4F9B-B253-6AABF755DD89}"/>
              </a:ext>
            </a:extLst>
          </p:cNvPr>
          <p:cNvSpPr>
            <a:spLocks noGrp="1"/>
          </p:cNvSpPr>
          <p:nvPr>
            <p:ph sz="quarter" idx="13"/>
          </p:nvPr>
        </p:nvSpPr>
        <p:spPr>
          <a:xfrm>
            <a:off x="902344" y="1930400"/>
            <a:ext cx="10363826" cy="3424107"/>
          </a:xfrm>
        </p:spPr>
        <p:txBody>
          <a:bodyPr>
            <a:normAutofit/>
          </a:bodyPr>
          <a:lstStyle/>
          <a:p>
            <a:r>
              <a:rPr lang="en-US" sz="4000" dirty="0"/>
              <a:t>Club Grants</a:t>
            </a:r>
          </a:p>
          <a:p>
            <a:pPr lvl="1"/>
            <a:r>
              <a:rPr lang="en-US" sz="4000" dirty="0"/>
              <a:t>Club Matching Fund</a:t>
            </a:r>
          </a:p>
          <a:p>
            <a:pPr lvl="1"/>
            <a:r>
              <a:rPr lang="en-US" sz="4000" dirty="0"/>
              <a:t>Childhood Health and Wellness/CCC</a:t>
            </a:r>
          </a:p>
          <a:p>
            <a:pPr lvl="1"/>
            <a:r>
              <a:rPr lang="en-US" sz="4000" dirty="0"/>
              <a:t>Disaster Relief</a:t>
            </a:r>
          </a:p>
          <a:p>
            <a:endParaRPr lang="en-US" dirty="0"/>
          </a:p>
          <a:p>
            <a:endParaRPr lang="en-US" dirty="0"/>
          </a:p>
        </p:txBody>
      </p:sp>
      <p:pic>
        <p:nvPicPr>
          <p:cNvPr id="4" name="Picture 3">
            <a:extLst>
              <a:ext uri="{FF2B5EF4-FFF2-40B4-BE49-F238E27FC236}">
                <a16:creationId xmlns:a16="http://schemas.microsoft.com/office/drawing/2014/main" id="{382A104D-FE97-4F1D-85C8-7AFE4F8B1DE8}"/>
              </a:ext>
            </a:extLst>
          </p:cNvPr>
          <p:cNvPicPr>
            <a:picLocks noChangeAspect="1"/>
          </p:cNvPicPr>
          <p:nvPr/>
        </p:nvPicPr>
        <p:blipFill>
          <a:blip r:embed="rId3"/>
          <a:stretch>
            <a:fillRect/>
          </a:stretch>
        </p:blipFill>
        <p:spPr>
          <a:xfrm>
            <a:off x="0" y="6282267"/>
            <a:ext cx="575733" cy="575733"/>
          </a:xfrm>
          <a:prstGeom prst="rect">
            <a:avLst/>
          </a:prstGeom>
        </p:spPr>
      </p:pic>
    </p:spTree>
    <p:extLst>
      <p:ext uri="{BB962C8B-B14F-4D97-AF65-F5344CB8AC3E}">
        <p14:creationId xmlns:p14="http://schemas.microsoft.com/office/powerpoint/2010/main" val="27906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697979" y="313661"/>
            <a:ext cx="2011681" cy="1776003"/>
          </a:xfrm>
          <a:prstGeom prst="rect">
            <a:avLst/>
          </a:prstGeom>
        </p:spPr>
      </p:pic>
      <p:sp>
        <p:nvSpPr>
          <p:cNvPr id="2" name="Title 1"/>
          <p:cNvSpPr>
            <a:spLocks noGrp="1"/>
          </p:cNvSpPr>
          <p:nvPr>
            <p:ph type="title"/>
          </p:nvPr>
        </p:nvSpPr>
        <p:spPr>
          <a:xfrm>
            <a:off x="755907" y="363464"/>
            <a:ext cx="6355832" cy="838199"/>
          </a:xfrm>
        </p:spPr>
        <p:txBody>
          <a:bodyPr>
            <a:normAutofit/>
          </a:bodyPr>
          <a:lstStyle/>
          <a:p>
            <a:pPr algn="ctr"/>
            <a:r>
              <a:rPr lang="en-US" sz="4400" dirty="0">
                <a:solidFill>
                  <a:schemeClr val="accent2">
                    <a:lumMod val="75000"/>
                  </a:schemeClr>
                </a:solidFill>
              </a:rPr>
              <a:t>Club Grant Program</a:t>
            </a:r>
          </a:p>
        </p:txBody>
      </p:sp>
      <p:sp>
        <p:nvSpPr>
          <p:cNvPr id="3" name="TextBox 2"/>
          <p:cNvSpPr txBox="1"/>
          <p:nvPr/>
        </p:nvSpPr>
        <p:spPr>
          <a:xfrm>
            <a:off x="755907" y="1520952"/>
            <a:ext cx="9817607" cy="459587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4000" dirty="0"/>
              <a:t>Who Is Eligible</a:t>
            </a:r>
          </a:p>
          <a:p>
            <a:pPr marL="342900" indent="-342900">
              <a:lnSpc>
                <a:spcPct val="150000"/>
              </a:lnSpc>
              <a:buFont typeface="Arial" panose="020B0604020202020204" pitchFamily="34" charset="0"/>
              <a:buChar char="•"/>
            </a:pPr>
            <a:r>
              <a:rPr lang="en-US" sz="4000" dirty="0"/>
              <a:t>What Projects are Eligible</a:t>
            </a:r>
          </a:p>
          <a:p>
            <a:pPr marL="342900" indent="-342900">
              <a:lnSpc>
                <a:spcPct val="150000"/>
              </a:lnSpc>
              <a:buFont typeface="Arial" panose="020B0604020202020204" pitchFamily="34" charset="0"/>
              <a:buChar char="•"/>
            </a:pPr>
            <a:r>
              <a:rPr lang="en-US" sz="4000" dirty="0"/>
              <a:t>What is the Time Frame for projects?</a:t>
            </a:r>
          </a:p>
          <a:p>
            <a:pPr marL="342900" indent="-342900">
              <a:lnSpc>
                <a:spcPct val="150000"/>
              </a:lnSpc>
              <a:buFont typeface="Arial" panose="020B0604020202020204" pitchFamily="34" charset="0"/>
              <a:buChar char="•"/>
            </a:pPr>
            <a:r>
              <a:rPr lang="en-US" sz="4000" dirty="0"/>
              <a:t>How can my Club Apply?</a:t>
            </a:r>
          </a:p>
          <a:p>
            <a:pPr marL="342900" indent="-342900">
              <a:lnSpc>
                <a:spcPct val="150000"/>
              </a:lnSpc>
              <a:buFont typeface="Arial" panose="020B0604020202020204" pitchFamily="34" charset="0"/>
              <a:buChar char="•"/>
            </a:pPr>
            <a:r>
              <a:rPr lang="en-US" sz="4000" dirty="0"/>
              <a:t>What are the Deadlines?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6548" y="5791200"/>
            <a:ext cx="906966" cy="914400"/>
          </a:xfrm>
          <a:prstGeom prst="rect">
            <a:avLst/>
          </a:prstGeom>
        </p:spPr>
      </p:pic>
    </p:spTree>
    <p:extLst>
      <p:ext uri="{BB962C8B-B14F-4D97-AF65-F5344CB8AC3E}">
        <p14:creationId xmlns:p14="http://schemas.microsoft.com/office/powerpoint/2010/main" val="582910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95945" y="4671643"/>
            <a:ext cx="2186357" cy="2186357"/>
          </a:xfrm>
          <a:prstGeom prst="rect">
            <a:avLst/>
          </a:prstGeom>
        </p:spPr>
      </p:pic>
      <p:sp>
        <p:nvSpPr>
          <p:cNvPr id="2" name="Title 1"/>
          <p:cNvSpPr>
            <a:spLocks noGrp="1"/>
          </p:cNvSpPr>
          <p:nvPr>
            <p:ph type="title"/>
          </p:nvPr>
        </p:nvSpPr>
        <p:spPr>
          <a:xfrm>
            <a:off x="1210055" y="2141453"/>
            <a:ext cx="8528305" cy="1219199"/>
          </a:xfrm>
        </p:spPr>
        <p:txBody>
          <a:bodyPr>
            <a:normAutofit/>
          </a:bodyPr>
          <a:lstStyle/>
          <a:p>
            <a:r>
              <a:rPr lang="en-US" sz="4400" dirty="0">
                <a:solidFill>
                  <a:schemeClr val="accent2">
                    <a:lumMod val="75000"/>
                  </a:schemeClr>
                </a:solidFill>
              </a:rPr>
              <a:t>OIF, The Charitable Side of OI</a:t>
            </a:r>
          </a:p>
        </p:txBody>
      </p:sp>
      <p:sp>
        <p:nvSpPr>
          <p:cNvPr id="3" name="TextBox 2"/>
          <p:cNvSpPr txBox="1"/>
          <p:nvPr/>
        </p:nvSpPr>
        <p:spPr>
          <a:xfrm>
            <a:off x="1234440" y="3249168"/>
            <a:ext cx="8503920" cy="1938992"/>
          </a:xfrm>
          <a:prstGeom prst="rect">
            <a:avLst/>
          </a:prstGeom>
          <a:noFill/>
        </p:spPr>
        <p:txBody>
          <a:bodyPr wrap="square" rtlCol="0">
            <a:spAutoFit/>
          </a:bodyPr>
          <a:lstStyle/>
          <a:p>
            <a:pPr marL="342900" indent="-342900">
              <a:buFont typeface="Arial" panose="020B0604020202020204" pitchFamily="34" charset="0"/>
              <a:buChar char="•"/>
            </a:pPr>
            <a:r>
              <a:rPr lang="en-US" sz="4000" dirty="0"/>
              <a:t>The Foundation is a 501 (c)(3) Charitable organization</a:t>
            </a:r>
          </a:p>
          <a:p>
            <a:pPr marL="342900" indent="-342900">
              <a:buFont typeface="Arial" panose="020B0604020202020204" pitchFamily="34" charset="0"/>
              <a:buChar char="•"/>
            </a:pPr>
            <a:endParaRPr lang="en-US" sz="40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77400" y="5867400"/>
            <a:ext cx="743714" cy="74981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1612" y="471613"/>
            <a:ext cx="7862447" cy="1207064"/>
          </a:xfrm>
          <a:prstGeom prst="rect">
            <a:avLst/>
          </a:prstGeom>
        </p:spPr>
      </p:pic>
    </p:spTree>
    <p:extLst>
      <p:ext uri="{BB962C8B-B14F-4D97-AF65-F5344CB8AC3E}">
        <p14:creationId xmlns:p14="http://schemas.microsoft.com/office/powerpoint/2010/main" val="189002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611" y="3777250"/>
            <a:ext cx="8726391" cy="1261884"/>
          </a:xfrm>
          <a:prstGeom prst="rect">
            <a:avLst/>
          </a:prstGeom>
          <a:noFill/>
        </p:spPr>
        <p:txBody>
          <a:bodyPr wrap="square" rtlCol="0">
            <a:spAutoFit/>
          </a:bodyPr>
          <a:lstStyle/>
          <a:p>
            <a:endParaRPr lang="en-US" sz="2400" dirty="0"/>
          </a:p>
          <a:p>
            <a:endParaRPr lang="en-US" sz="1200" dirty="0"/>
          </a:p>
          <a:p>
            <a:endParaRPr lang="en-US" sz="4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400" y="5867400"/>
            <a:ext cx="743714" cy="749810"/>
          </a:xfrm>
          <a:prstGeom prst="rect">
            <a:avLst/>
          </a:prstGeom>
        </p:spPr>
      </p:pic>
      <p:sp>
        <p:nvSpPr>
          <p:cNvPr id="3" name="Title 2">
            <a:extLst>
              <a:ext uri="{FF2B5EF4-FFF2-40B4-BE49-F238E27FC236}">
                <a16:creationId xmlns:a16="http://schemas.microsoft.com/office/drawing/2014/main" id="{8AC94C91-D0C1-1148-B2C2-A845468CD640}"/>
              </a:ext>
            </a:extLst>
          </p:cNvPr>
          <p:cNvSpPr>
            <a:spLocks noGrp="1"/>
          </p:cNvSpPr>
          <p:nvPr>
            <p:ph type="title"/>
          </p:nvPr>
        </p:nvSpPr>
        <p:spPr>
          <a:xfrm>
            <a:off x="677334" y="609600"/>
            <a:ext cx="8596668" cy="1367790"/>
          </a:xfrm>
        </p:spPr>
        <p:txBody>
          <a:bodyPr>
            <a:normAutofit fontScale="90000"/>
          </a:bodyPr>
          <a:lstStyle/>
          <a:p>
            <a:r>
              <a:rPr lang="en-US" sz="4400" dirty="0">
                <a:solidFill>
                  <a:schemeClr val="accent2">
                    <a:lumMod val="75000"/>
                  </a:schemeClr>
                </a:solidFill>
              </a:rPr>
              <a:t>Why Give to the Optimist International Foundation?</a:t>
            </a:r>
            <a:r>
              <a:rPr lang="en-US" dirty="0">
                <a:solidFill>
                  <a:schemeClr val="accent2">
                    <a:lumMod val="75000"/>
                  </a:schemeClr>
                </a:solidFill>
              </a:rPr>
              <a:t/>
            </a:r>
            <a:br>
              <a:rPr lang="en-US" dirty="0">
                <a:solidFill>
                  <a:schemeClr val="accent2">
                    <a:lumMod val="75000"/>
                  </a:schemeClr>
                </a:solidFill>
              </a:rPr>
            </a:br>
            <a:endParaRPr lang="en-US" dirty="0"/>
          </a:p>
        </p:txBody>
      </p:sp>
      <p:sp>
        <p:nvSpPr>
          <p:cNvPr id="6" name="Content Placeholder 5">
            <a:extLst>
              <a:ext uri="{FF2B5EF4-FFF2-40B4-BE49-F238E27FC236}">
                <a16:creationId xmlns:a16="http://schemas.microsoft.com/office/drawing/2014/main" id="{4F4CBB69-4817-E042-B134-0210ED82086D}"/>
              </a:ext>
            </a:extLst>
          </p:cNvPr>
          <p:cNvSpPr>
            <a:spLocks noGrp="1"/>
          </p:cNvSpPr>
          <p:nvPr>
            <p:ph idx="1"/>
          </p:nvPr>
        </p:nvSpPr>
        <p:spPr>
          <a:xfrm>
            <a:off x="677334" y="1977390"/>
            <a:ext cx="8596668" cy="4411980"/>
          </a:xfrm>
        </p:spPr>
        <p:txBody>
          <a:bodyPr>
            <a:normAutofit/>
          </a:bodyPr>
          <a:lstStyle/>
          <a:p>
            <a:endParaRPr lang="en-US" dirty="0"/>
          </a:p>
          <a:p>
            <a:r>
              <a:rPr lang="en-US" sz="4000" dirty="0"/>
              <a:t>What does the Foundation support?</a:t>
            </a:r>
          </a:p>
          <a:p>
            <a:endParaRPr lang="en-US" dirty="0"/>
          </a:p>
          <a:p>
            <a:endParaRPr lang="en-US" dirty="0"/>
          </a:p>
          <a:p>
            <a:endParaRPr lang="en-US" dirty="0"/>
          </a:p>
          <a:p>
            <a:endParaRPr lang="en-US" dirty="0"/>
          </a:p>
          <a:p>
            <a:pPr marL="0" indent="0" algn="ctr">
              <a:buNone/>
            </a:pPr>
            <a:r>
              <a:rPr lang="en-US" sz="4000" dirty="0"/>
              <a:t>“Helping Optimists Help Kids”</a:t>
            </a:r>
          </a:p>
          <a:p>
            <a:endParaRPr lang="en-US" dirty="0"/>
          </a:p>
          <a:p>
            <a:endParaRPr lang="en-US" dirty="0"/>
          </a:p>
          <a:p>
            <a:endParaRPr lang="en-US" dirty="0"/>
          </a:p>
          <a:p>
            <a:endParaRPr lang="en-US" dirty="0"/>
          </a:p>
          <a:p>
            <a:endParaRPr lang="en-US" dirty="0"/>
          </a:p>
        </p:txBody>
      </p:sp>
      <p:pic>
        <p:nvPicPr>
          <p:cNvPr id="2" name="Picture 1"/>
          <p:cNvPicPr>
            <a:picLocks noChangeAspect="1"/>
          </p:cNvPicPr>
          <p:nvPr/>
        </p:nvPicPr>
        <p:blipFill>
          <a:blip r:embed="rId4"/>
          <a:stretch>
            <a:fillRect/>
          </a:stretch>
        </p:blipFill>
        <p:spPr>
          <a:xfrm>
            <a:off x="3580043" y="3013255"/>
            <a:ext cx="2791250" cy="1857450"/>
          </a:xfrm>
          <a:prstGeom prst="rect">
            <a:avLst/>
          </a:prstGeom>
        </p:spPr>
      </p:pic>
    </p:spTree>
    <p:extLst>
      <p:ext uri="{BB962C8B-B14F-4D97-AF65-F5344CB8AC3E}">
        <p14:creationId xmlns:p14="http://schemas.microsoft.com/office/powerpoint/2010/main" val="195938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3EE09-9A3F-4D89-B30C-861D5D570BB8}"/>
              </a:ext>
            </a:extLst>
          </p:cNvPr>
          <p:cNvSpPr>
            <a:spLocks noGrp="1"/>
          </p:cNvSpPr>
          <p:nvPr>
            <p:ph type="title"/>
          </p:nvPr>
        </p:nvSpPr>
        <p:spPr>
          <a:xfrm>
            <a:off x="913774" y="609600"/>
            <a:ext cx="9350366" cy="1320800"/>
          </a:xfrm>
        </p:spPr>
        <p:txBody>
          <a:bodyPr>
            <a:normAutofit fontScale="90000"/>
          </a:bodyPr>
          <a:lstStyle/>
          <a:p>
            <a:r>
              <a:rPr lang="en-US" sz="4400" dirty="0">
                <a:solidFill>
                  <a:schemeClr val="accent2">
                    <a:lumMod val="75000"/>
                  </a:schemeClr>
                </a:solidFill>
              </a:rPr>
              <a:t>How Does OIF Fund Ongoing Projects</a:t>
            </a:r>
            <a:r>
              <a:rPr lang="en-US" dirty="0"/>
              <a:t>	</a:t>
            </a:r>
          </a:p>
        </p:txBody>
      </p:sp>
      <p:sp>
        <p:nvSpPr>
          <p:cNvPr id="3" name="Content Placeholder 2">
            <a:extLst>
              <a:ext uri="{FF2B5EF4-FFF2-40B4-BE49-F238E27FC236}">
                <a16:creationId xmlns:a16="http://schemas.microsoft.com/office/drawing/2014/main" id="{805F19DF-DB3D-40E7-8471-FC610130ED03}"/>
              </a:ext>
            </a:extLst>
          </p:cNvPr>
          <p:cNvSpPr>
            <a:spLocks noGrp="1"/>
          </p:cNvSpPr>
          <p:nvPr>
            <p:ph sz="quarter" idx="13"/>
          </p:nvPr>
        </p:nvSpPr>
        <p:spPr>
          <a:xfrm>
            <a:off x="913774" y="1930400"/>
            <a:ext cx="10363826" cy="3860799"/>
          </a:xfrm>
        </p:spPr>
        <p:txBody>
          <a:bodyPr>
            <a:noAutofit/>
          </a:bodyPr>
          <a:lstStyle/>
          <a:p>
            <a:r>
              <a:rPr lang="en-US" sz="4000" dirty="0"/>
              <a:t>Member Donations</a:t>
            </a:r>
          </a:p>
          <a:p>
            <a:r>
              <a:rPr lang="en-US" sz="4000" dirty="0"/>
              <a:t>Club Donations</a:t>
            </a:r>
          </a:p>
          <a:p>
            <a:r>
              <a:rPr lang="en-US" sz="4000" dirty="0"/>
              <a:t>Endowments and Sponsorships</a:t>
            </a:r>
          </a:p>
          <a:p>
            <a:r>
              <a:rPr lang="en-US" sz="4000" dirty="0"/>
              <a:t>Outside Revenue</a:t>
            </a:r>
          </a:p>
          <a:p>
            <a:r>
              <a:rPr lang="en-US" sz="4000" dirty="0"/>
              <a:t>Investment Resources</a:t>
            </a:r>
          </a:p>
        </p:txBody>
      </p:sp>
      <p:pic>
        <p:nvPicPr>
          <p:cNvPr id="4" name="Picture 3">
            <a:extLst>
              <a:ext uri="{FF2B5EF4-FFF2-40B4-BE49-F238E27FC236}">
                <a16:creationId xmlns:a16="http://schemas.microsoft.com/office/drawing/2014/main" id="{382A104D-FE97-4F1D-85C8-7AFE4F8B1DE8}"/>
              </a:ext>
            </a:extLst>
          </p:cNvPr>
          <p:cNvPicPr>
            <a:picLocks noChangeAspect="1"/>
          </p:cNvPicPr>
          <p:nvPr/>
        </p:nvPicPr>
        <p:blipFill>
          <a:blip r:embed="rId3"/>
          <a:stretch>
            <a:fillRect/>
          </a:stretch>
        </p:blipFill>
        <p:spPr>
          <a:xfrm>
            <a:off x="0" y="6282267"/>
            <a:ext cx="575733" cy="575733"/>
          </a:xfrm>
          <a:prstGeom prst="rect">
            <a:avLst/>
          </a:prstGeom>
        </p:spPr>
      </p:pic>
    </p:spTree>
    <p:extLst>
      <p:ext uri="{BB962C8B-B14F-4D97-AF65-F5344CB8AC3E}">
        <p14:creationId xmlns:p14="http://schemas.microsoft.com/office/powerpoint/2010/main" val="224555168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252</TotalTime>
  <Words>1353</Words>
  <Application>Microsoft Office PowerPoint</Application>
  <PresentationFormat>Widescreen</PresentationFormat>
  <Paragraphs>173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Trebuchet MS</vt:lpstr>
      <vt:lpstr>Wingdings 3</vt:lpstr>
      <vt:lpstr>Facet</vt:lpstr>
      <vt:lpstr>Optimist Clubs  ~ What the Foundation  Can Do For You!</vt:lpstr>
      <vt:lpstr>Vision</vt:lpstr>
      <vt:lpstr>Mission </vt:lpstr>
      <vt:lpstr>How Does OIF Support Optimist International?</vt:lpstr>
      <vt:lpstr>How Does OIF Support Clubs?</vt:lpstr>
      <vt:lpstr>Club Grant Program</vt:lpstr>
      <vt:lpstr>OIF, The Charitable Side of OI</vt:lpstr>
      <vt:lpstr>Why Give to the Optimist International Foundation? </vt:lpstr>
      <vt:lpstr>How Does OIF Fund Ongoing Projects </vt:lpstr>
      <vt:lpstr>PowerPoint Presentation</vt:lpstr>
      <vt:lpstr>PowerPoint Presentation</vt:lpstr>
      <vt:lpstr>PowerPoint Presentation</vt:lpstr>
      <vt:lpstr>Why Appoint a Club Foundation Representative (CFR)?</vt:lpstr>
      <vt:lpstr>PowerPoint Presentation</vt:lpstr>
      <vt:lpstr>PowerPoint Presentation</vt:lpstr>
      <vt:lpstr>www.oifoundation.org  800.500.8130 Ext 203  info@oifoundation.org </vt:lpstr>
      <vt:lpstr>2019/20 OIF Leadership </vt:lpstr>
      <vt:lpstr> Thank You, Gracias, Merci, Danke to each of you and your Clubs for supporting our Foundation and our Youth!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Club Foundation  Representative  &amp; What the Foundation Can Do For Your Club</dc:title>
  <dc:creator>Janet Oord</dc:creator>
  <cp:lastModifiedBy>Craig Boring</cp:lastModifiedBy>
  <cp:revision>29</cp:revision>
  <cp:lastPrinted>2017-10-12T13:09:25Z</cp:lastPrinted>
  <dcterms:created xsi:type="dcterms:W3CDTF">2017-10-10T15:27:18Z</dcterms:created>
  <dcterms:modified xsi:type="dcterms:W3CDTF">2019-08-08T15:58:02Z</dcterms:modified>
</cp:coreProperties>
</file>