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7" r:id="rId2"/>
    <p:sldId id="297" r:id="rId3"/>
    <p:sldId id="298" r:id="rId4"/>
    <p:sldId id="299" r:id="rId5"/>
    <p:sldId id="300" r:id="rId6"/>
    <p:sldId id="301" r:id="rId7"/>
    <p:sldId id="302" r:id="rId8"/>
    <p:sldId id="318" r:id="rId9"/>
    <p:sldId id="319" r:id="rId10"/>
    <p:sldId id="259" r:id="rId11"/>
    <p:sldId id="271" r:id="rId12"/>
    <p:sldId id="264" r:id="rId13"/>
    <p:sldId id="265" r:id="rId14"/>
    <p:sldId id="308" r:id="rId15"/>
    <p:sldId id="304" r:id="rId16"/>
    <p:sldId id="267" r:id="rId17"/>
    <p:sldId id="330" r:id="rId18"/>
    <p:sldId id="305" r:id="rId19"/>
    <p:sldId id="266" r:id="rId20"/>
    <p:sldId id="268" r:id="rId21"/>
    <p:sldId id="320" r:id="rId22"/>
    <p:sldId id="321" r:id="rId23"/>
    <p:sldId id="309" r:id="rId24"/>
    <p:sldId id="323" r:id="rId25"/>
    <p:sldId id="329" r:id="rId26"/>
    <p:sldId id="322" r:id="rId27"/>
    <p:sldId id="311" r:id="rId28"/>
    <p:sldId id="312" r:id="rId29"/>
    <p:sldId id="315" r:id="rId30"/>
    <p:sldId id="314" r:id="rId31"/>
    <p:sldId id="313" r:id="rId32"/>
    <p:sldId id="316" r:id="rId33"/>
    <p:sldId id="2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t Oord" initials="JO" lastIdx="1" clrIdx="0">
    <p:extLst>
      <p:ext uri="{19B8F6BF-5375-455C-9EA6-DF929625EA0E}">
        <p15:presenceInfo xmlns:p15="http://schemas.microsoft.com/office/powerpoint/2012/main" userId="Janet O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AAE71"/>
    <a:srgbClr val="C7CA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0"/>
    <p:restoredTop sz="79161"/>
  </p:normalViewPr>
  <p:slideViewPr>
    <p:cSldViewPr snapToGrid="0" snapToObjects="1">
      <p:cViewPr varScale="1">
        <p:scale>
          <a:sx n="107" d="100"/>
          <a:sy n="107" d="100"/>
        </p:scale>
        <p:origin x="108" y="198"/>
      </p:cViewPr>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06498-A5AD-A34B-B351-8BD884443E99}"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4B244E-8999-A043-BFE6-9F7FF4181101}" type="slidenum">
              <a:rPr lang="en-US" smtClean="0"/>
              <a:t>‹#›</a:t>
            </a:fld>
            <a:endParaRPr lang="en-US"/>
          </a:p>
        </p:txBody>
      </p:sp>
    </p:spTree>
    <p:extLst>
      <p:ext uri="{BB962C8B-B14F-4D97-AF65-F5344CB8AC3E}">
        <p14:creationId xmlns:p14="http://schemas.microsoft.com/office/powerpoint/2010/main" val="2751454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400" dirty="0"/>
              <a:t>The Foundation exists to solely support Optimist International</a:t>
            </a:r>
          </a:p>
          <a:p>
            <a:pPr marL="800100" lvl="1" indent="-342900">
              <a:buFont typeface="Arial" panose="020B0604020202020204" pitchFamily="34" charset="0"/>
              <a:buChar char="•"/>
            </a:pPr>
            <a:r>
              <a:rPr lang="en-US" sz="1400" dirty="0"/>
              <a:t>By supporting the Foundation, you are also supporting Optimist International, its Members, and its Clubs</a:t>
            </a:r>
          </a:p>
          <a:p>
            <a:pPr marL="342900" indent="-342900">
              <a:buFont typeface="Arial" panose="020B0604020202020204" pitchFamily="34" charset="0"/>
              <a:buChar char="•"/>
            </a:pPr>
            <a:r>
              <a:rPr lang="en-US" sz="1400" dirty="0"/>
              <a:t>Our motto is “Helping Optimists Help Kids”</a:t>
            </a:r>
          </a:p>
          <a:p>
            <a:pPr marL="342900" indent="-342900">
              <a:buFont typeface="Arial" panose="020B0604020202020204" pitchFamily="34" charset="0"/>
              <a:buChar char="•"/>
            </a:pPr>
            <a:r>
              <a:rPr lang="en-US" sz="1400" dirty="0"/>
              <a:t>The Foundation provides support to Clubs as they undertake their mission in their community</a:t>
            </a:r>
          </a:p>
          <a:p>
            <a:endParaRPr lang="en-US" dirty="0"/>
          </a:p>
          <a:p>
            <a:r>
              <a:rPr lang="en-US" dirty="0"/>
              <a:t>Yes this is our Foundation!</a:t>
            </a:r>
          </a:p>
        </p:txBody>
      </p:sp>
      <p:sp>
        <p:nvSpPr>
          <p:cNvPr id="4" name="Slide Number Placeholder 3"/>
          <p:cNvSpPr>
            <a:spLocks noGrp="1"/>
          </p:cNvSpPr>
          <p:nvPr>
            <p:ph type="sldNum" sz="quarter" idx="5"/>
          </p:nvPr>
        </p:nvSpPr>
        <p:spPr/>
        <p:txBody>
          <a:bodyPr/>
          <a:lstStyle/>
          <a:p>
            <a:fld id="{CA4B244E-8999-A043-BFE6-9F7FF4181101}" type="slidenum">
              <a:rPr lang="en-US" smtClean="0"/>
              <a:t>2</a:t>
            </a:fld>
            <a:endParaRPr lang="en-US"/>
          </a:p>
        </p:txBody>
      </p:sp>
    </p:spTree>
    <p:extLst>
      <p:ext uri="{BB962C8B-B14F-4D97-AF65-F5344CB8AC3E}">
        <p14:creationId xmlns:p14="http://schemas.microsoft.com/office/powerpoint/2010/main" val="2198962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Member and Club donations are the backbone of generating Foundation revenue generation.  </a:t>
            </a:r>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14</a:t>
            </a:fld>
            <a:endParaRPr lang="en-US"/>
          </a:p>
        </p:txBody>
      </p:sp>
    </p:spTree>
    <p:extLst>
      <p:ext uri="{BB962C8B-B14F-4D97-AF65-F5344CB8AC3E}">
        <p14:creationId xmlns:p14="http://schemas.microsoft.com/office/powerpoint/2010/main" val="3598059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Talk about these in a bit more detail</a:t>
            </a:r>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15</a:t>
            </a:fld>
            <a:endParaRPr lang="en-US"/>
          </a:p>
        </p:txBody>
      </p:sp>
    </p:spTree>
    <p:extLst>
      <p:ext uri="{BB962C8B-B14F-4D97-AF65-F5344CB8AC3E}">
        <p14:creationId xmlns:p14="http://schemas.microsoft.com/office/powerpoint/2010/main" val="708922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a Club donates $365 unrestricted, or $1 a day during the Optimist</a:t>
            </a:r>
            <a:r>
              <a:rPr lang="en-US" sz="1200" baseline="0" dirty="0"/>
              <a:t> year</a:t>
            </a:r>
            <a:r>
              <a:rPr lang="en-US" sz="1200" dirty="0"/>
              <a:t>, they will receive a Club banner patch.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Clubs donating $500 will also receive a Friends of Today plaque and a certificate.</a:t>
            </a:r>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16</a:t>
            </a:fld>
            <a:endParaRPr lang="en-US"/>
          </a:p>
        </p:txBody>
      </p:sp>
    </p:spTree>
    <p:extLst>
      <p:ext uri="{BB962C8B-B14F-4D97-AF65-F5344CB8AC3E}">
        <p14:creationId xmlns:p14="http://schemas.microsoft.com/office/powerpoint/2010/main" val="3698620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E6B729"/>
              </a:buClr>
            </a:pPr>
            <a:r>
              <a:rPr lang="en-US" sz="1200" dirty="0"/>
              <a:t>A great way to recognize an individual that has served their Club and Community</a:t>
            </a:r>
          </a:p>
          <a:p>
            <a:pPr>
              <a:buClr>
                <a:srgbClr val="E6B729"/>
              </a:buClr>
            </a:pPr>
            <a:r>
              <a:rPr lang="en-US" sz="1200" dirty="0"/>
              <a:t>$100(unrestricted) per Name Bar for banner</a:t>
            </a:r>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17</a:t>
            </a:fld>
            <a:endParaRPr lang="en-US"/>
          </a:p>
        </p:txBody>
      </p:sp>
    </p:spTree>
    <p:extLst>
      <p:ext uri="{BB962C8B-B14F-4D97-AF65-F5344CB8AC3E}">
        <p14:creationId xmlns:p14="http://schemas.microsoft.com/office/powerpoint/2010/main" val="1323136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these in a bit more detail</a:t>
            </a:r>
          </a:p>
        </p:txBody>
      </p:sp>
      <p:sp>
        <p:nvSpPr>
          <p:cNvPr id="4" name="Slide Number Placeholder 3"/>
          <p:cNvSpPr>
            <a:spLocks noGrp="1"/>
          </p:cNvSpPr>
          <p:nvPr>
            <p:ph type="sldNum" sz="quarter" idx="5"/>
          </p:nvPr>
        </p:nvSpPr>
        <p:spPr/>
        <p:txBody>
          <a:bodyPr/>
          <a:lstStyle/>
          <a:p>
            <a:fld id="{CA4B244E-8999-A043-BFE6-9F7FF4181101}" type="slidenum">
              <a:rPr lang="en-US" smtClean="0"/>
              <a:t>18</a:t>
            </a:fld>
            <a:endParaRPr lang="en-US"/>
          </a:p>
        </p:txBody>
      </p:sp>
    </p:spTree>
    <p:extLst>
      <p:ext uri="{BB962C8B-B14F-4D97-AF65-F5344CB8AC3E}">
        <p14:creationId xmlns:p14="http://schemas.microsoft.com/office/powerpoint/2010/main" val="1252851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r>
              <a:rPr lang="en-US" sz="1200" dirty="0"/>
              <a:t>The Dime-A-Day pin will be replaced with this special OIF 50</a:t>
            </a:r>
            <a:r>
              <a:rPr lang="en-US" sz="1200" baseline="30000" dirty="0"/>
              <a:t>th</a:t>
            </a:r>
            <a:r>
              <a:rPr lang="en-US" sz="1200" dirty="0"/>
              <a:t> Anniversary pin. It can be earned by contributing $50 to the OI Foundation within the 2020-21 Optimist Year.</a:t>
            </a:r>
          </a:p>
          <a:p>
            <a:pPr marL="457200" indent="-457200">
              <a:buFont typeface="Arial"/>
              <a:buChar char="•"/>
            </a:pPr>
            <a:r>
              <a:rPr lang="en-US" sz="1200" dirty="0"/>
              <a:t> </a:t>
            </a:r>
            <a:r>
              <a:rPr lang="en-US" dirty="0"/>
              <a:t>This level of giving is an opportunity for all Optimists to support their Foundation and receive this beautiful commemorative pin.</a:t>
            </a:r>
          </a:p>
          <a:p>
            <a:pPr marL="457200" indent="-457200">
              <a:buFont typeface="Arial"/>
              <a:buChar char="•"/>
            </a:pPr>
            <a:r>
              <a:rPr lang="en-US" dirty="0"/>
              <a:t>Many DFRs will hold a completion between</a:t>
            </a:r>
            <a:r>
              <a:rPr lang="en-US" baseline="0" dirty="0"/>
              <a:t> Clubs to see which Club can reach the highest percentage of members contributing at this level</a:t>
            </a:r>
            <a:endParaRPr lang="en-US" dirty="0"/>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19</a:t>
            </a:fld>
            <a:endParaRPr lang="en-US"/>
          </a:p>
        </p:txBody>
      </p:sp>
    </p:spTree>
    <p:extLst>
      <p:ext uri="{BB962C8B-B14F-4D97-AF65-F5344CB8AC3E}">
        <p14:creationId xmlns:p14="http://schemas.microsoft.com/office/powerpoint/2010/main" val="1080124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Become a member of the Presidents Club by making an initial unrestricted gift of $250, and renew your membership each year by making an annual $250 contribution.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When you join, you will receive the prestigious Presidents Club lapel pin. The President’s Club member will receive a pen inscribed  with the year and theme.</a:t>
            </a:r>
          </a:p>
          <a:p>
            <a:endParaRPr lang="en-US" sz="1200" dirty="0"/>
          </a:p>
          <a:p>
            <a:r>
              <a:rPr lang="en-US" sz="1200" dirty="0"/>
              <a:t>Each year at Convention, you will be recognized with a ribbon for your badge and will be invited to attend a function exclusively for members of the Presidents Club</a:t>
            </a:r>
            <a:endParaRPr lang="en-US" dirty="0"/>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20</a:t>
            </a:fld>
            <a:endParaRPr lang="en-US"/>
          </a:p>
        </p:txBody>
      </p:sp>
    </p:spTree>
    <p:extLst>
      <p:ext uri="{BB962C8B-B14F-4D97-AF65-F5344CB8AC3E}">
        <p14:creationId xmlns:p14="http://schemas.microsoft.com/office/powerpoint/2010/main" val="1622930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Friend of Today makes a minimum unrestricted donation of $500 annually to the Foundation and receives the year’s theme print embossed on a metal plate mounted on a plaque.  </a:t>
            </a:r>
          </a:p>
          <a:p>
            <a:endParaRPr lang="en-US" dirty="0"/>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21</a:t>
            </a:fld>
            <a:endParaRPr lang="en-US"/>
          </a:p>
        </p:txBody>
      </p:sp>
    </p:spTree>
    <p:extLst>
      <p:ext uri="{BB962C8B-B14F-4D97-AF65-F5344CB8AC3E}">
        <p14:creationId xmlns:p14="http://schemas.microsoft.com/office/powerpoint/2010/main" val="3617920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Women’s Philanthropy</a:t>
            </a:r>
            <a:r>
              <a:rPr lang="en-US" sz="1200" baseline="0" dirty="0"/>
              <a:t> Council</a:t>
            </a:r>
          </a:p>
          <a:p>
            <a:pPr marL="342900" indent="-342900">
              <a:buFont typeface="Arial" panose="020B0604020202020204" pitchFamily="34" charset="0"/>
              <a:buChar char="•"/>
            </a:pPr>
            <a:r>
              <a:rPr lang="en-US" sz="1200" dirty="0"/>
              <a:t>The Women’s Philanthropy Council was formed to support the work of the Optimist International Foundation.</a:t>
            </a:r>
          </a:p>
          <a:p>
            <a:pPr marL="342900" indent="-342900">
              <a:buFont typeface="Arial" panose="020B0604020202020204" pitchFamily="34" charset="0"/>
              <a:buChar char="•"/>
            </a:pPr>
            <a:r>
              <a:rPr lang="en-US" sz="1200" dirty="0"/>
              <a:t> Members reach out to women as donors and help shape their philanthropy</a:t>
            </a:r>
          </a:p>
          <a:p>
            <a:pPr marL="342900" indent="-342900">
              <a:buFont typeface="Arial" panose="020B0604020202020204" pitchFamily="34" charset="0"/>
              <a:buChar char="•"/>
            </a:pPr>
            <a:r>
              <a:rPr lang="en-US" sz="1200" dirty="0"/>
              <a:t>The giving circle of WPC begins with an annual gift of at least $100 and is recognized with a limited edition pink purse pin</a:t>
            </a:r>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22</a:t>
            </a:fld>
            <a:endParaRPr lang="en-US"/>
          </a:p>
        </p:txBody>
      </p:sp>
    </p:spTree>
    <p:extLst>
      <p:ext uri="{BB962C8B-B14F-4D97-AF65-F5344CB8AC3E}">
        <p14:creationId xmlns:p14="http://schemas.microsoft.com/office/powerpoint/2010/main" val="3804005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One of the highest honors we can give to a generous supporter of the Foundation is the honor of becoming part of an exclusive group of donors known as the Christian D. Larson Partners. Named after the author of ‘The Optimist Creed’, this giving level was adopted to recognize donors who contribute $1,000 unrestricted within one Optimist year.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Participants who become members of the Christian D. Larson Partners join an elite group of individuals dedicated to following the Creed, and to helping fund the Foundation’s mission through their personal giving. </a:t>
            </a:r>
          </a:p>
          <a:p>
            <a:r>
              <a:rPr lang="en-US" sz="1200" dirty="0"/>
              <a:t>Christian Larson</a:t>
            </a:r>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23</a:t>
            </a:fld>
            <a:endParaRPr lang="en-US"/>
          </a:p>
        </p:txBody>
      </p:sp>
    </p:spTree>
    <p:extLst>
      <p:ext uri="{BB962C8B-B14F-4D97-AF65-F5344CB8AC3E}">
        <p14:creationId xmlns:p14="http://schemas.microsoft.com/office/powerpoint/2010/main" val="214465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OIF Budgets up to $10,000 per District for Oratorical, Essay and CCDHH scholarships.  </a:t>
            </a:r>
          </a:p>
          <a:p>
            <a:r>
              <a:rPr lang="en-US" dirty="0"/>
              <a:t>OIF supports the World Oratorical Championship.   </a:t>
            </a:r>
          </a:p>
          <a:p>
            <a:r>
              <a:rPr lang="en-US" dirty="0"/>
              <a:t>Provides Scholarships to the Regional Winners for U.S. and International Contestants</a:t>
            </a:r>
          </a:p>
          <a:p>
            <a:endParaRPr lang="en-US" dirty="0"/>
          </a:p>
          <a:p>
            <a:r>
              <a:rPr lang="en-US" dirty="0"/>
              <a:t>Provides the awards for Winning entries of the the Reel Optimism Video Contest</a:t>
            </a:r>
          </a:p>
          <a:p>
            <a:r>
              <a:rPr lang="en-US" dirty="0"/>
              <a:t>Supports youth programs including JOI</a:t>
            </a:r>
          </a:p>
        </p:txBody>
      </p:sp>
      <p:sp>
        <p:nvSpPr>
          <p:cNvPr id="4" name="Slide Number Placeholder 3"/>
          <p:cNvSpPr>
            <a:spLocks noGrp="1"/>
          </p:cNvSpPr>
          <p:nvPr>
            <p:ph type="sldNum" sz="quarter" idx="5"/>
          </p:nvPr>
        </p:nvSpPr>
        <p:spPr/>
        <p:txBody>
          <a:bodyPr/>
          <a:lstStyle/>
          <a:p>
            <a:fld id="{CA4B244E-8999-A043-BFE6-9F7FF4181101}" type="slidenum">
              <a:rPr lang="en-US" smtClean="0"/>
              <a:t>5</a:t>
            </a:fld>
            <a:endParaRPr lang="en-US"/>
          </a:p>
        </p:txBody>
      </p:sp>
    </p:spTree>
    <p:extLst>
      <p:ext uri="{BB962C8B-B14F-4D97-AF65-F5344CB8AC3E}">
        <p14:creationId xmlns:p14="http://schemas.microsoft.com/office/powerpoint/2010/main" val="2850362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The Optimist International Foundations introduced the William H. Harrison Society in 2001.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The organization is named after the first Optimist International President, William H. Harrison, whose drive and determination helped propel Optimist International into a premier service organization.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The Foundations’ Board of Directors created this Society as a special way to recognize the Major Donors of the Foundation.</a:t>
            </a:r>
          </a:p>
          <a:p>
            <a:pPr marL="118872" indent="0" algn="l" fontAlgn="auto">
              <a:spcAft>
                <a:spcPts val="0"/>
              </a:spcAft>
              <a:buFont typeface="Wingdings 2"/>
              <a:buNone/>
              <a:defRPr/>
            </a:pPr>
            <a:r>
              <a:rPr lang="en-US" dirty="0"/>
              <a:t>To become a Member of this Society, life-to-date giving to the Optimist International Foundations must be $10,000 or more. Annual contributions of $1,000 are required to maintain Membership in the Society. </a:t>
            </a:r>
          </a:p>
          <a:p>
            <a:pPr marL="118872" indent="0" algn="l" fontAlgn="auto">
              <a:spcAft>
                <a:spcPts val="0"/>
              </a:spcAft>
              <a:buFont typeface="Wingdings 2"/>
              <a:buNone/>
              <a:defRPr/>
            </a:pPr>
            <a:endParaRPr lang="en-US" dirty="0"/>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24</a:t>
            </a:fld>
            <a:endParaRPr lang="en-US"/>
          </a:p>
        </p:txBody>
      </p:sp>
    </p:spTree>
    <p:extLst>
      <p:ext uri="{BB962C8B-B14F-4D97-AF65-F5344CB8AC3E}">
        <p14:creationId xmlns:p14="http://schemas.microsoft.com/office/powerpoint/2010/main" val="3828678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Benefactors are recognized</a:t>
            </a:r>
            <a:r>
              <a:rPr lang="en-US" baseline="0" dirty="0"/>
              <a:t>  with a bar pin as they reach cumulative levels of giving:</a:t>
            </a:r>
            <a:br>
              <a:rPr lang="en-US" baseline="0" dirty="0"/>
            </a:br>
            <a:endParaRPr lang="en-US" baseline="0" dirty="0"/>
          </a:p>
          <a:p>
            <a:r>
              <a:rPr lang="en-US" sz="1200" b="1" kern="1200" dirty="0">
                <a:solidFill>
                  <a:schemeClr val="tx1"/>
                </a:solidFill>
                <a:effectLst/>
                <a:latin typeface="+mn-lt"/>
                <a:ea typeface="+mn-ea"/>
                <a:cs typeface="+mn-cs"/>
              </a:rPr>
              <a:t>Lifetime Recognition Levels </a:t>
            </a:r>
            <a:endParaRPr lang="en-US" dirty="0"/>
          </a:p>
          <a:p>
            <a:r>
              <a:rPr lang="en-US" sz="1200" kern="1200" dirty="0">
                <a:solidFill>
                  <a:schemeClr val="tx1"/>
                </a:solidFill>
                <a:effectLst/>
                <a:latin typeface="+mn-lt"/>
                <a:ea typeface="+mn-ea"/>
                <a:cs typeface="+mn-cs"/>
              </a:rPr>
              <a:t>AMOUNT </a:t>
            </a:r>
            <a:endParaRPr lang="en-US" dirty="0"/>
          </a:p>
          <a:p>
            <a:r>
              <a:rPr lang="en-US" sz="1200" kern="1200" dirty="0">
                <a:solidFill>
                  <a:schemeClr val="tx1"/>
                </a:solidFill>
                <a:effectLst/>
                <a:latin typeface="+mn-lt"/>
                <a:ea typeface="+mn-ea"/>
                <a:cs typeface="+mn-cs"/>
              </a:rPr>
              <a:t>RECOGNITION LEVEL </a:t>
            </a:r>
            <a:endParaRPr lang="en-US" dirty="0"/>
          </a:p>
          <a:p>
            <a:r>
              <a:rPr lang="en-US" sz="1200" kern="1200" dirty="0">
                <a:solidFill>
                  <a:schemeClr val="tx1"/>
                </a:solidFill>
                <a:effectLst/>
                <a:latin typeface="+mn-lt"/>
                <a:ea typeface="+mn-ea"/>
                <a:cs typeface="+mn-cs"/>
              </a:rPr>
              <a:t>PIN </a:t>
            </a:r>
            <a:endParaRPr lang="en-US" dirty="0"/>
          </a:p>
          <a:p>
            <a:r>
              <a:rPr lang="en-US" sz="1200" b="1" kern="1200" dirty="0">
                <a:solidFill>
                  <a:schemeClr val="tx1"/>
                </a:solidFill>
                <a:effectLst/>
                <a:latin typeface="+mn-lt"/>
                <a:ea typeface="+mn-ea"/>
                <a:cs typeface="+mn-cs"/>
              </a:rPr>
              <a:t>Benefactor </a:t>
            </a:r>
            <a:endParaRPr lang="en-US" dirty="0"/>
          </a:p>
          <a:p>
            <a:r>
              <a:rPr lang="en-US" sz="1200" b="1" kern="1200" dirty="0">
                <a:solidFill>
                  <a:schemeClr val="tx1"/>
                </a:solidFill>
                <a:effectLst/>
                <a:latin typeface="+mn-lt"/>
                <a:ea typeface="+mn-ea"/>
                <a:cs typeface="+mn-cs"/>
              </a:rPr>
              <a:t>$1,000 </a:t>
            </a:r>
            <a:endParaRPr lang="en-US" dirty="0"/>
          </a:p>
          <a:p>
            <a:r>
              <a:rPr lang="en-US" sz="1200" b="1" kern="1200" dirty="0">
                <a:solidFill>
                  <a:schemeClr val="tx1"/>
                </a:solidFill>
                <a:effectLst/>
                <a:latin typeface="+mn-lt"/>
                <a:ea typeface="+mn-ea"/>
                <a:cs typeface="+mn-cs"/>
              </a:rPr>
              <a:t>Gold, no stone </a:t>
            </a:r>
            <a:endParaRPr lang="en-US" dirty="0"/>
          </a:p>
          <a:p>
            <a:r>
              <a:rPr lang="en-US" sz="1200" b="1" kern="1200" dirty="0">
                <a:solidFill>
                  <a:schemeClr val="tx1"/>
                </a:solidFill>
                <a:effectLst/>
                <a:latin typeface="+mn-lt"/>
                <a:ea typeface="+mn-ea"/>
                <a:cs typeface="+mn-cs"/>
              </a:rPr>
              <a:t>Honored Benefactor </a:t>
            </a:r>
            <a:endParaRPr lang="en-US" dirty="0"/>
          </a:p>
          <a:p>
            <a:r>
              <a:rPr lang="en-US" sz="1200" b="1" kern="1200" dirty="0">
                <a:solidFill>
                  <a:schemeClr val="tx1"/>
                </a:solidFill>
                <a:effectLst/>
                <a:latin typeface="+mn-lt"/>
                <a:ea typeface="+mn-ea"/>
                <a:cs typeface="+mn-cs"/>
              </a:rPr>
              <a:t>$2,500 </a:t>
            </a:r>
            <a:endParaRPr lang="en-US" dirty="0"/>
          </a:p>
          <a:p>
            <a:r>
              <a:rPr lang="en-US" sz="1200" b="1" kern="1200" dirty="0">
                <a:solidFill>
                  <a:schemeClr val="tx1"/>
                </a:solidFill>
                <a:effectLst/>
                <a:latin typeface="+mn-lt"/>
                <a:ea typeface="+mn-ea"/>
                <a:cs typeface="+mn-cs"/>
              </a:rPr>
              <a:t>Gold, Amethyst </a:t>
            </a:r>
            <a:endParaRPr lang="en-US" dirty="0"/>
          </a:p>
          <a:p>
            <a:r>
              <a:rPr lang="en-US" sz="1200" b="1" kern="1200" dirty="0">
                <a:solidFill>
                  <a:schemeClr val="tx1"/>
                </a:solidFill>
                <a:effectLst/>
                <a:latin typeface="+mn-lt"/>
                <a:ea typeface="+mn-ea"/>
                <a:cs typeface="+mn-cs"/>
              </a:rPr>
              <a:t>Distinguished Benefactor </a:t>
            </a:r>
            <a:endParaRPr lang="en-US" dirty="0"/>
          </a:p>
          <a:p>
            <a:r>
              <a:rPr lang="en-US" sz="1200" b="1" kern="1200" dirty="0">
                <a:solidFill>
                  <a:schemeClr val="tx1"/>
                </a:solidFill>
                <a:effectLst/>
                <a:latin typeface="+mn-lt"/>
                <a:ea typeface="+mn-ea"/>
                <a:cs typeface="+mn-cs"/>
              </a:rPr>
              <a:t>$5,000 </a:t>
            </a:r>
            <a:endParaRPr lang="en-US" dirty="0"/>
          </a:p>
          <a:p>
            <a:r>
              <a:rPr lang="en-US" sz="1200" b="1" kern="1200" dirty="0">
                <a:solidFill>
                  <a:schemeClr val="tx1"/>
                </a:solidFill>
                <a:effectLst/>
                <a:latin typeface="+mn-lt"/>
                <a:ea typeface="+mn-ea"/>
                <a:cs typeface="+mn-cs"/>
              </a:rPr>
              <a:t>Gold, Aquamarine </a:t>
            </a:r>
            <a:endParaRPr lang="en-US" dirty="0"/>
          </a:p>
          <a:p>
            <a:r>
              <a:rPr lang="en-US" sz="1200" b="1" kern="1200" dirty="0">
                <a:solidFill>
                  <a:schemeClr val="tx1"/>
                </a:solidFill>
                <a:effectLst/>
                <a:latin typeface="+mn-lt"/>
                <a:ea typeface="+mn-ea"/>
                <a:cs typeface="+mn-cs"/>
              </a:rPr>
              <a:t>Eminent Benefactor </a:t>
            </a:r>
            <a:endParaRPr lang="en-US" dirty="0"/>
          </a:p>
          <a:p>
            <a:r>
              <a:rPr lang="en-US" sz="1200" b="1" kern="1200" dirty="0">
                <a:solidFill>
                  <a:schemeClr val="tx1"/>
                </a:solidFill>
                <a:effectLst/>
                <a:latin typeface="+mn-lt"/>
                <a:ea typeface="+mn-ea"/>
                <a:cs typeface="+mn-cs"/>
              </a:rPr>
              <a:t>$10,000 </a:t>
            </a:r>
            <a:endParaRPr lang="en-US" dirty="0"/>
          </a:p>
          <a:p>
            <a:r>
              <a:rPr lang="en-US" sz="1200" b="1" kern="1200" dirty="0">
                <a:solidFill>
                  <a:schemeClr val="tx1"/>
                </a:solidFill>
                <a:effectLst/>
                <a:latin typeface="+mn-lt"/>
                <a:ea typeface="+mn-ea"/>
                <a:cs typeface="+mn-cs"/>
              </a:rPr>
              <a:t>Gold, Blue Sapphire </a:t>
            </a:r>
            <a:endParaRPr lang="en-US" dirty="0"/>
          </a:p>
          <a:p>
            <a:r>
              <a:rPr lang="en-US" sz="1200" b="1" kern="1200" dirty="0">
                <a:solidFill>
                  <a:schemeClr val="tx1"/>
                </a:solidFill>
                <a:effectLst/>
                <a:latin typeface="+mn-lt"/>
                <a:ea typeface="+mn-ea"/>
                <a:cs typeface="+mn-cs"/>
              </a:rPr>
              <a:t>Bronze Benefactor </a:t>
            </a:r>
            <a:endParaRPr lang="en-US" dirty="0"/>
          </a:p>
          <a:p>
            <a:r>
              <a:rPr lang="en-US" sz="1200" b="1" kern="1200" dirty="0">
                <a:solidFill>
                  <a:schemeClr val="tx1"/>
                </a:solidFill>
                <a:effectLst/>
                <a:latin typeface="+mn-lt"/>
                <a:ea typeface="+mn-ea"/>
                <a:cs typeface="+mn-cs"/>
              </a:rPr>
              <a:t>$15,000 </a:t>
            </a:r>
            <a:endParaRPr lang="en-US" dirty="0"/>
          </a:p>
          <a:p>
            <a:r>
              <a:rPr lang="en-US" sz="1200" b="1" kern="1200" dirty="0">
                <a:solidFill>
                  <a:schemeClr val="tx1"/>
                </a:solidFill>
                <a:effectLst/>
                <a:latin typeface="+mn-lt"/>
                <a:ea typeface="+mn-ea"/>
                <a:cs typeface="+mn-cs"/>
              </a:rPr>
              <a:t>Gold, Yellow Topaz </a:t>
            </a:r>
            <a:endParaRPr lang="en-US" dirty="0"/>
          </a:p>
          <a:p>
            <a:r>
              <a:rPr lang="en-US" sz="1200" b="1" kern="1200" dirty="0">
                <a:solidFill>
                  <a:schemeClr val="tx1"/>
                </a:solidFill>
                <a:effectLst/>
                <a:latin typeface="+mn-lt"/>
                <a:ea typeface="+mn-ea"/>
                <a:cs typeface="+mn-cs"/>
              </a:rPr>
              <a:t>Silver Benefactor </a:t>
            </a:r>
            <a:endParaRPr lang="en-US" dirty="0"/>
          </a:p>
          <a:p>
            <a:r>
              <a:rPr lang="en-US" sz="1200" b="1" kern="1200" dirty="0">
                <a:solidFill>
                  <a:schemeClr val="tx1"/>
                </a:solidFill>
                <a:effectLst/>
                <a:latin typeface="+mn-lt"/>
                <a:ea typeface="+mn-ea"/>
                <a:cs typeface="+mn-cs"/>
              </a:rPr>
              <a:t>$25,000 </a:t>
            </a:r>
            <a:endParaRPr lang="en-US" dirty="0"/>
          </a:p>
          <a:p>
            <a:r>
              <a:rPr lang="en-US" sz="1200" b="1" kern="1200" dirty="0">
                <a:solidFill>
                  <a:schemeClr val="tx1"/>
                </a:solidFill>
                <a:effectLst/>
                <a:latin typeface="+mn-lt"/>
                <a:ea typeface="+mn-ea"/>
                <a:cs typeface="+mn-cs"/>
              </a:rPr>
              <a:t>Gold, Ruby </a:t>
            </a:r>
            <a:endParaRPr lang="en-US" dirty="0"/>
          </a:p>
          <a:p>
            <a:r>
              <a:rPr lang="en-US" sz="1200" b="1" kern="1200" dirty="0">
                <a:solidFill>
                  <a:schemeClr val="tx1"/>
                </a:solidFill>
                <a:effectLst/>
                <a:latin typeface="+mn-lt"/>
                <a:ea typeface="+mn-ea"/>
                <a:cs typeface="+mn-cs"/>
              </a:rPr>
              <a:t>Golden Benefactor </a:t>
            </a:r>
            <a:endParaRPr lang="en-US" dirty="0"/>
          </a:p>
          <a:p>
            <a:r>
              <a:rPr lang="en-US" sz="1200" b="1" kern="1200" dirty="0">
                <a:solidFill>
                  <a:schemeClr val="tx1"/>
                </a:solidFill>
                <a:effectLst/>
                <a:latin typeface="+mn-lt"/>
                <a:ea typeface="+mn-ea"/>
                <a:cs typeface="+mn-cs"/>
              </a:rPr>
              <a:t>$50,000 </a:t>
            </a:r>
            <a:endParaRPr lang="en-US" dirty="0"/>
          </a:p>
          <a:p>
            <a:r>
              <a:rPr lang="en-US" sz="1200" b="1" kern="1200" dirty="0">
                <a:solidFill>
                  <a:schemeClr val="tx1"/>
                </a:solidFill>
                <a:effectLst/>
                <a:latin typeface="+mn-lt"/>
                <a:ea typeface="+mn-ea"/>
                <a:cs typeface="+mn-cs"/>
              </a:rPr>
              <a:t>Gold, Emerald </a:t>
            </a:r>
            <a:endParaRPr lang="en-US" dirty="0"/>
          </a:p>
          <a:p>
            <a:r>
              <a:rPr lang="en-US" sz="1200" b="1" kern="1200" dirty="0">
                <a:solidFill>
                  <a:schemeClr val="tx1"/>
                </a:solidFill>
                <a:effectLst/>
                <a:latin typeface="+mn-lt"/>
                <a:ea typeface="+mn-ea"/>
                <a:cs typeface="+mn-cs"/>
              </a:rPr>
              <a:t>Diamond Benefactor </a:t>
            </a:r>
            <a:endParaRPr lang="en-US" dirty="0"/>
          </a:p>
          <a:p>
            <a:r>
              <a:rPr lang="en-US" sz="1200" b="1" kern="1200" dirty="0">
                <a:solidFill>
                  <a:schemeClr val="tx1"/>
                </a:solidFill>
                <a:effectLst/>
                <a:latin typeface="+mn-lt"/>
                <a:ea typeface="+mn-ea"/>
                <a:cs typeface="+mn-cs"/>
              </a:rPr>
              <a:t>$75,000 </a:t>
            </a:r>
            <a:endParaRPr lang="en-US" dirty="0"/>
          </a:p>
          <a:p>
            <a:r>
              <a:rPr lang="en-US" sz="1200" b="1" kern="1200" dirty="0">
                <a:solidFill>
                  <a:schemeClr val="tx1"/>
                </a:solidFill>
                <a:effectLst/>
                <a:latin typeface="+mn-lt"/>
                <a:ea typeface="+mn-ea"/>
                <a:cs typeface="+mn-cs"/>
              </a:rPr>
              <a:t>Gold, Diamond </a:t>
            </a:r>
            <a:endParaRPr lang="en-US" dirty="0"/>
          </a:p>
          <a:p>
            <a:r>
              <a:rPr lang="en-US" sz="1200" b="1" kern="1200" dirty="0">
                <a:solidFill>
                  <a:schemeClr val="tx1"/>
                </a:solidFill>
                <a:effectLst/>
                <a:latin typeface="+mn-lt"/>
                <a:ea typeface="+mn-ea"/>
                <a:cs typeface="+mn-cs"/>
              </a:rPr>
              <a:t>Copper Benefactor </a:t>
            </a:r>
            <a:endParaRPr lang="en-US" dirty="0"/>
          </a:p>
          <a:p>
            <a:r>
              <a:rPr lang="en-US" sz="1200" b="1" kern="1200" dirty="0">
                <a:solidFill>
                  <a:schemeClr val="tx1"/>
                </a:solidFill>
                <a:effectLst/>
                <a:latin typeface="+mn-lt"/>
                <a:ea typeface="+mn-ea"/>
                <a:cs typeface="+mn-cs"/>
              </a:rPr>
              <a:t>$100,000 </a:t>
            </a:r>
            <a:endParaRPr lang="en-US" dirty="0"/>
          </a:p>
          <a:p>
            <a:r>
              <a:rPr lang="en-US" sz="1200" b="1" kern="1200" dirty="0">
                <a:solidFill>
                  <a:schemeClr val="tx1"/>
                </a:solidFill>
                <a:effectLst/>
                <a:latin typeface="+mn-lt"/>
                <a:ea typeface="+mn-ea"/>
                <a:cs typeface="+mn-cs"/>
              </a:rPr>
              <a:t>Silver, One Diamond </a:t>
            </a:r>
            <a:endParaRPr lang="en-US" dirty="0"/>
          </a:p>
          <a:p>
            <a:r>
              <a:rPr lang="en-US" sz="1200" b="1" kern="1200" dirty="0">
                <a:solidFill>
                  <a:schemeClr val="tx1"/>
                </a:solidFill>
                <a:effectLst/>
                <a:latin typeface="+mn-lt"/>
                <a:ea typeface="+mn-ea"/>
                <a:cs typeface="+mn-cs"/>
              </a:rPr>
              <a:t>Pearl Benefactor </a:t>
            </a:r>
            <a:endParaRPr lang="en-US" dirty="0"/>
          </a:p>
          <a:p>
            <a:r>
              <a:rPr lang="en-US" sz="1200" b="1" kern="1200" dirty="0">
                <a:solidFill>
                  <a:schemeClr val="tx1"/>
                </a:solidFill>
                <a:effectLst/>
                <a:latin typeface="+mn-lt"/>
                <a:ea typeface="+mn-ea"/>
                <a:cs typeface="+mn-cs"/>
              </a:rPr>
              <a:t>$250,000 </a:t>
            </a:r>
            <a:endParaRPr lang="en-US" dirty="0"/>
          </a:p>
          <a:p>
            <a:r>
              <a:rPr lang="en-US" sz="1200" b="1" kern="1200" dirty="0">
                <a:solidFill>
                  <a:schemeClr val="tx1"/>
                </a:solidFill>
                <a:effectLst/>
                <a:latin typeface="+mn-lt"/>
                <a:ea typeface="+mn-ea"/>
                <a:cs typeface="+mn-cs"/>
              </a:rPr>
              <a:t>Silver, Two Diamonds </a:t>
            </a:r>
            <a:endParaRPr lang="en-US" dirty="0"/>
          </a:p>
          <a:p>
            <a:r>
              <a:rPr lang="en-US" sz="1200" b="1" kern="1200" dirty="0">
                <a:solidFill>
                  <a:schemeClr val="tx1"/>
                </a:solidFill>
                <a:effectLst/>
                <a:latin typeface="+mn-lt"/>
                <a:ea typeface="+mn-ea"/>
                <a:cs typeface="+mn-cs"/>
              </a:rPr>
              <a:t>Sterling Benefactor </a:t>
            </a:r>
            <a:endParaRPr lang="en-US" dirty="0"/>
          </a:p>
          <a:p>
            <a:r>
              <a:rPr lang="en-US" sz="1200" b="1" kern="1200" dirty="0">
                <a:solidFill>
                  <a:schemeClr val="tx1"/>
                </a:solidFill>
                <a:effectLst/>
                <a:latin typeface="+mn-lt"/>
                <a:ea typeface="+mn-ea"/>
                <a:cs typeface="+mn-cs"/>
              </a:rPr>
              <a:t>$500,000 </a:t>
            </a:r>
            <a:endParaRPr lang="en-US" dirty="0"/>
          </a:p>
          <a:p>
            <a:r>
              <a:rPr lang="en-US" sz="1200" b="1" kern="1200" dirty="0">
                <a:solidFill>
                  <a:schemeClr val="tx1"/>
                </a:solidFill>
                <a:effectLst/>
                <a:latin typeface="+mn-lt"/>
                <a:ea typeface="+mn-ea"/>
                <a:cs typeface="+mn-cs"/>
              </a:rPr>
              <a:t>Silver, Three Diamonds </a:t>
            </a:r>
            <a:endParaRPr lang="en-US" dirty="0"/>
          </a:p>
          <a:p>
            <a:r>
              <a:rPr lang="en-US" sz="1200" b="1" kern="1200" dirty="0">
                <a:solidFill>
                  <a:schemeClr val="tx1"/>
                </a:solidFill>
                <a:effectLst/>
                <a:latin typeface="+mn-lt"/>
                <a:ea typeface="+mn-ea"/>
                <a:cs typeface="+mn-cs"/>
              </a:rPr>
              <a:t>Platinum Benefactor </a:t>
            </a:r>
            <a:endParaRPr lang="en-US" dirty="0"/>
          </a:p>
          <a:p>
            <a:r>
              <a:rPr lang="en-US" sz="1200" b="1" kern="1200" dirty="0">
                <a:solidFill>
                  <a:schemeClr val="tx1"/>
                </a:solidFill>
                <a:effectLst/>
                <a:latin typeface="+mn-lt"/>
                <a:ea typeface="+mn-ea"/>
                <a:cs typeface="+mn-cs"/>
              </a:rPr>
              <a:t>$1,000,000 </a:t>
            </a:r>
            <a:endParaRPr lang="en-US" dirty="0"/>
          </a:p>
          <a:p>
            <a:r>
              <a:rPr lang="en-US" sz="1200" b="1" kern="1200" dirty="0">
                <a:solidFill>
                  <a:schemeClr val="tx1"/>
                </a:solidFill>
                <a:effectLst/>
                <a:latin typeface="+mn-lt"/>
                <a:ea typeface="+mn-ea"/>
                <a:cs typeface="+mn-cs"/>
              </a:rPr>
              <a:t>Silver, Four Diamonds </a:t>
            </a:r>
            <a:endParaRPr lang="en-US" dirty="0"/>
          </a:p>
          <a:p>
            <a:endParaRPr lang="en-US" baseline="0" dirty="0"/>
          </a:p>
          <a:p>
            <a:endParaRPr lang="en-US" baseline="0" dirty="0"/>
          </a:p>
          <a:p>
            <a:r>
              <a:rPr lang="en-US" baseline="0" dirty="0"/>
              <a:t>Recognize these donors with appropriate congratulations at our District meeting </a:t>
            </a:r>
            <a:r>
              <a:rPr lang="en-US" baseline="0" dirty="0" err="1"/>
              <a:t>anr</a:t>
            </a:r>
            <a:r>
              <a:rPr lang="en-US" baseline="0" dirty="0"/>
              <a:t> newsletter.</a:t>
            </a:r>
            <a:endParaRPr lang="en-US" dirty="0"/>
          </a:p>
        </p:txBody>
      </p:sp>
      <p:sp>
        <p:nvSpPr>
          <p:cNvPr id="4" name="Slide Number Placeholder 3"/>
          <p:cNvSpPr>
            <a:spLocks noGrp="1"/>
          </p:cNvSpPr>
          <p:nvPr>
            <p:ph type="sldNum" sz="quarter" idx="10"/>
          </p:nvPr>
        </p:nvSpPr>
        <p:spPr/>
        <p:txBody>
          <a:bodyPr/>
          <a:lstStyle/>
          <a:p>
            <a:fld id="{1CABAA7B-B7AD-A548-83CE-B21DF792A6BD}" type="slidenum">
              <a:rPr lang="en-US" smtClean="0"/>
              <a:t>25</a:t>
            </a:fld>
            <a:endParaRPr lang="en-US"/>
          </a:p>
        </p:txBody>
      </p:sp>
    </p:spTree>
    <p:extLst>
      <p:ext uri="{BB962C8B-B14F-4D97-AF65-F5344CB8AC3E}">
        <p14:creationId xmlns:p14="http://schemas.microsoft.com/office/powerpoint/2010/main" val="2945670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Friends of tomorrow</a:t>
            </a:r>
          </a:p>
          <a:p>
            <a:pPr algn="l" eaLnBrk="1" hangingPunct="1">
              <a:buClrTx/>
              <a:buFont typeface="Arial" panose="020B0604020202020204" pitchFamily="34" charset="0"/>
              <a:buChar char="•"/>
            </a:pPr>
            <a:r>
              <a:rPr lang="en-US" altLang="en-US" sz="1200" dirty="0">
                <a:latin typeface="+mn-lt"/>
              </a:rPr>
              <a:t>Recognizes those that have arranged a charitable bequest to OIF.  </a:t>
            </a:r>
          </a:p>
          <a:p>
            <a:pPr algn="l" eaLnBrk="1" hangingPunct="1">
              <a:buClrTx/>
              <a:buFont typeface="Arial" panose="020B0604020202020204" pitchFamily="34" charset="0"/>
              <a:buChar char="•"/>
            </a:pPr>
            <a:r>
              <a:rPr lang="en-US" altLang="en-US" sz="1200" dirty="0">
                <a:latin typeface="+mn-lt"/>
              </a:rPr>
              <a:t>A bequest provides for the future needs of OI programs and OIF.</a:t>
            </a:r>
            <a:endParaRPr lang="en-US" dirty="0"/>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26</a:t>
            </a:fld>
            <a:endParaRPr lang="en-US"/>
          </a:p>
        </p:txBody>
      </p:sp>
    </p:spTree>
    <p:extLst>
      <p:ext uri="{BB962C8B-B14F-4D97-AF65-F5344CB8AC3E}">
        <p14:creationId xmlns:p14="http://schemas.microsoft.com/office/powerpoint/2010/main" val="1410708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a:t>Very important for Clubs to have a CFR</a:t>
            </a:r>
          </a:p>
          <a:p>
            <a:pPr marL="0" indent="0">
              <a:buFont typeface="Arial" panose="020B0604020202020204" pitchFamily="34" charset="0"/>
              <a:buNone/>
            </a:pPr>
            <a:r>
              <a:rPr lang="en-US" sz="1400" dirty="0"/>
              <a:t>They can help raise funds for our Foundation</a:t>
            </a:r>
          </a:p>
          <a:p>
            <a:pPr marL="0" indent="0">
              <a:buFont typeface="Arial" panose="020B0604020202020204" pitchFamily="34" charset="0"/>
              <a:buNone/>
            </a:pPr>
            <a:r>
              <a:rPr lang="en-US" sz="1400" dirty="0"/>
              <a:t>They can help keep Club members informed of benefits and grants available from OIF</a:t>
            </a:r>
          </a:p>
          <a:p>
            <a:pPr marL="342900" indent="-342900">
              <a:buFont typeface="Arial" panose="020B0604020202020204" pitchFamily="34" charset="0"/>
              <a:buChar char="•"/>
            </a:pPr>
            <a:endParaRPr lang="en-US" sz="1400" dirty="0"/>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27</a:t>
            </a:fld>
            <a:endParaRPr lang="en-US"/>
          </a:p>
        </p:txBody>
      </p:sp>
    </p:spTree>
    <p:extLst>
      <p:ext uri="{BB962C8B-B14F-4D97-AF65-F5344CB8AC3E}">
        <p14:creationId xmlns:p14="http://schemas.microsoft.com/office/powerpoint/2010/main" val="2127898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requirement for Clubs to receive Honor or Distinguished status to have appointed a CFR and make a contribution of $100 or more to our Foundation</a:t>
            </a:r>
          </a:p>
        </p:txBody>
      </p:sp>
      <p:sp>
        <p:nvSpPr>
          <p:cNvPr id="4" name="Slide Number Placeholder 3"/>
          <p:cNvSpPr>
            <a:spLocks noGrp="1"/>
          </p:cNvSpPr>
          <p:nvPr>
            <p:ph type="sldNum" sz="quarter" idx="5"/>
          </p:nvPr>
        </p:nvSpPr>
        <p:spPr/>
        <p:txBody>
          <a:bodyPr/>
          <a:lstStyle/>
          <a:p>
            <a:fld id="{CA4B244E-8999-A043-BFE6-9F7FF4181101}" type="slidenum">
              <a:rPr lang="en-US" smtClean="0"/>
              <a:t>28</a:t>
            </a:fld>
            <a:endParaRPr lang="en-US"/>
          </a:p>
        </p:txBody>
      </p:sp>
    </p:spTree>
    <p:extLst>
      <p:ext uri="{BB962C8B-B14F-4D97-AF65-F5344CB8AC3E}">
        <p14:creationId xmlns:p14="http://schemas.microsoft.com/office/powerpoint/2010/main" val="3065066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400" dirty="0"/>
              <a:t>The website contains:</a:t>
            </a:r>
          </a:p>
          <a:p>
            <a:pPr marL="800100" lvl="1" indent="-342900">
              <a:buFont typeface="Arial" panose="020B0604020202020204" pitchFamily="34" charset="0"/>
              <a:buChar char="•"/>
            </a:pPr>
            <a:r>
              <a:rPr lang="en-US" sz="1400" dirty="0"/>
              <a:t>Information about the Foundation and financials</a:t>
            </a:r>
          </a:p>
          <a:p>
            <a:pPr marL="800100" lvl="1" indent="-342900">
              <a:buFont typeface="Arial" panose="020B0604020202020204" pitchFamily="34" charset="0"/>
              <a:buChar char="•"/>
            </a:pPr>
            <a:r>
              <a:rPr lang="en-US" sz="1400" dirty="0"/>
              <a:t>Information about upcoming programs</a:t>
            </a:r>
          </a:p>
          <a:p>
            <a:pPr marL="800100" lvl="1" indent="-342900">
              <a:buFont typeface="Arial" panose="020B0604020202020204" pitchFamily="34" charset="0"/>
              <a:buChar char="•"/>
            </a:pPr>
            <a:r>
              <a:rPr lang="en-US" sz="1400" dirty="0"/>
              <a:t>Forms for giving and information about those giving programs</a:t>
            </a:r>
          </a:p>
          <a:p>
            <a:pPr marL="800100" lvl="1" indent="-342900">
              <a:buFont typeface="Arial" panose="020B0604020202020204" pitchFamily="34" charset="0"/>
              <a:buChar char="•"/>
            </a:pPr>
            <a:r>
              <a:rPr lang="en-US" sz="1400" dirty="0"/>
              <a:t>Latest news from OIF</a:t>
            </a:r>
          </a:p>
          <a:p>
            <a:pPr marL="342900" indent="-342900">
              <a:buFont typeface="Arial" panose="020B0604020202020204" pitchFamily="34" charset="0"/>
              <a:buChar char="•"/>
            </a:pPr>
            <a:r>
              <a:rPr lang="en-US" sz="1400" dirty="0"/>
              <a:t>For more information, please contact the Foundation office:   </a:t>
            </a:r>
            <a:endParaRPr lang="en-US" sz="1400" kern="1200" dirty="0">
              <a:solidFill>
                <a:schemeClr val="tx1"/>
              </a:solidFill>
              <a:latin typeface="+mn-lt"/>
              <a:ea typeface="+mn-ea"/>
              <a:cs typeface="+mn-cs"/>
            </a:endParaRPr>
          </a:p>
          <a:p>
            <a:pPr marL="342900" indent="-342900">
              <a:buFont typeface="Arial" panose="020B0604020202020204" pitchFamily="34" charset="0"/>
              <a:buChar char="•"/>
            </a:pPr>
            <a:r>
              <a:rPr lang="en-US" sz="1400" kern="1200" dirty="0">
                <a:solidFill>
                  <a:schemeClr val="tx1"/>
                </a:solidFill>
                <a:latin typeface="+mn-lt"/>
                <a:ea typeface="+mn-ea"/>
                <a:cs typeface="+mn-cs"/>
              </a:rPr>
              <a:t>Or contact your local District Foundation Representative</a:t>
            </a:r>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29</a:t>
            </a:fld>
            <a:endParaRPr lang="en-US"/>
          </a:p>
        </p:txBody>
      </p:sp>
    </p:spTree>
    <p:extLst>
      <p:ext uri="{BB962C8B-B14F-4D97-AF65-F5344CB8AC3E}">
        <p14:creationId xmlns:p14="http://schemas.microsoft.com/office/powerpoint/2010/main" val="3430493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4B244E-8999-A043-BFE6-9F7FF4181101}" type="slidenum">
              <a:rPr lang="en-US" smtClean="0"/>
              <a:t>30</a:t>
            </a:fld>
            <a:endParaRPr lang="en-US"/>
          </a:p>
        </p:txBody>
      </p:sp>
    </p:spTree>
    <p:extLst>
      <p:ext uri="{BB962C8B-B14F-4D97-AF65-F5344CB8AC3E}">
        <p14:creationId xmlns:p14="http://schemas.microsoft.com/office/powerpoint/2010/main" val="1458590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OIF Board of Directors are OI members who have served as District Foundation Rep and believe in the mission and vision of OIF.</a:t>
            </a:r>
          </a:p>
          <a:p>
            <a:r>
              <a:rPr lang="en-US" dirty="0"/>
              <a:t>OIF Board of Directors: OIF is led by a Board of directors that is elected by OI members.  </a:t>
            </a:r>
          </a:p>
          <a:p>
            <a:r>
              <a:rPr lang="en-US" dirty="0"/>
              <a:t>Each March,  a new member is Elected to serve a 4-Year Term</a:t>
            </a:r>
          </a:p>
        </p:txBody>
      </p:sp>
      <p:sp>
        <p:nvSpPr>
          <p:cNvPr id="4" name="Slide Number Placeholder 3"/>
          <p:cNvSpPr>
            <a:spLocks noGrp="1"/>
          </p:cNvSpPr>
          <p:nvPr>
            <p:ph type="sldNum" sz="quarter" idx="5"/>
          </p:nvPr>
        </p:nvSpPr>
        <p:spPr/>
        <p:txBody>
          <a:bodyPr/>
          <a:lstStyle/>
          <a:p>
            <a:fld id="{CA4B244E-8999-A043-BFE6-9F7FF4181101}" type="slidenum">
              <a:rPr lang="en-US" smtClean="0"/>
              <a:t>31</a:t>
            </a:fld>
            <a:endParaRPr lang="en-US"/>
          </a:p>
        </p:txBody>
      </p:sp>
    </p:spTree>
    <p:extLst>
      <p:ext uri="{BB962C8B-B14F-4D97-AF65-F5344CB8AC3E}">
        <p14:creationId xmlns:p14="http://schemas.microsoft.com/office/powerpoint/2010/main" val="313610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aware that about 8% of our members and 24% of our Clubs contribute annually to our Foundation</a:t>
            </a:r>
          </a:p>
          <a:p>
            <a:r>
              <a:rPr lang="en-US" dirty="0"/>
              <a:t>Would like to see these numbers increase</a:t>
            </a:r>
          </a:p>
          <a:p>
            <a:r>
              <a:rPr lang="en-US" dirty="0"/>
              <a:t>Give every Optimist the satisfying feeling of having supported the many youth projects, scholarships and grants that our Foundation funds</a:t>
            </a:r>
          </a:p>
          <a:p>
            <a:r>
              <a:rPr lang="en-US" dirty="0"/>
              <a:t>Of course we are all able to give at different levels, but if each of </a:t>
            </a:r>
            <a:r>
              <a:rPr lang="en-US"/>
              <a:t>us does </a:t>
            </a:r>
            <a:r>
              <a:rPr lang="en-US" dirty="0"/>
              <a:t>what we can, what an impact we will have!</a:t>
            </a:r>
          </a:p>
        </p:txBody>
      </p:sp>
      <p:sp>
        <p:nvSpPr>
          <p:cNvPr id="4" name="Slide Number Placeholder 3"/>
          <p:cNvSpPr>
            <a:spLocks noGrp="1"/>
          </p:cNvSpPr>
          <p:nvPr>
            <p:ph type="sldNum" sz="quarter" idx="5"/>
          </p:nvPr>
        </p:nvSpPr>
        <p:spPr/>
        <p:txBody>
          <a:bodyPr/>
          <a:lstStyle/>
          <a:p>
            <a:fld id="{CA4B244E-8999-A043-BFE6-9F7FF4181101}" type="slidenum">
              <a:rPr lang="en-US" smtClean="0"/>
              <a:t>32</a:t>
            </a:fld>
            <a:endParaRPr lang="en-US"/>
          </a:p>
        </p:txBody>
      </p:sp>
    </p:spTree>
    <p:extLst>
      <p:ext uri="{BB962C8B-B14F-4D97-AF65-F5344CB8AC3E}">
        <p14:creationId xmlns:p14="http://schemas.microsoft.com/office/powerpoint/2010/main" val="1016334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4284A-5CD5-7941-9F90-28C2B2A48F6C}" type="slidenum">
              <a:rPr lang="en-US" smtClean="0"/>
              <a:t>33</a:t>
            </a:fld>
            <a:endParaRPr lang="en-US"/>
          </a:p>
        </p:txBody>
      </p:sp>
    </p:spTree>
    <p:extLst>
      <p:ext uri="{BB962C8B-B14F-4D97-AF65-F5344CB8AC3E}">
        <p14:creationId xmlns:p14="http://schemas.microsoft.com/office/powerpoint/2010/main" val="293098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Club Finance programs</a:t>
            </a:r>
          </a:p>
          <a:p>
            <a:pPr marL="342900" indent="-342900">
              <a:buFont typeface="Arial" panose="020B0604020202020204" pitchFamily="34" charset="0"/>
              <a:buChar char="•"/>
            </a:pPr>
            <a:r>
              <a:rPr lang="en-US" sz="1200" dirty="0"/>
              <a:t>The Foundation is a 501 (c)(3) Charitable organization</a:t>
            </a:r>
          </a:p>
          <a:p>
            <a:pPr marL="342900" indent="-342900">
              <a:buFont typeface="Arial" panose="020B0604020202020204" pitchFamily="34" charset="0"/>
              <a:buChar char="•"/>
            </a:pPr>
            <a:r>
              <a:rPr lang="en-US" sz="1200" dirty="0"/>
              <a:t>Gifts made through the Foundation are tax-deductible if used for a charitable, literary, or educational purpose</a:t>
            </a:r>
          </a:p>
          <a:p>
            <a:pPr marL="342900" indent="-342900">
              <a:buFont typeface="Arial" panose="020B0604020202020204" pitchFamily="34" charset="0"/>
              <a:buChar char="•"/>
            </a:pPr>
            <a:endParaRPr lang="en-US" sz="1200" dirty="0"/>
          </a:p>
          <a:p>
            <a:pPr marL="0" indent="0">
              <a:buFont typeface="Arial" panose="020B0604020202020204" pitchFamily="34" charset="0"/>
              <a:buNone/>
            </a:pPr>
            <a:r>
              <a:rPr lang="en-US" dirty="0"/>
              <a:t>Club Pass through – for a fundraising program</a:t>
            </a:r>
            <a:endParaRPr lang="en-US" altLang="en-US" sz="1200" dirty="0"/>
          </a:p>
          <a:p>
            <a:pPr marL="342900" indent="-342900">
              <a:buFont typeface="Arial" panose="020B0604020202020204" pitchFamily="34" charset="0"/>
              <a:buChar char="•"/>
            </a:pPr>
            <a:r>
              <a:rPr lang="en-US" altLang="en-US" sz="1200" dirty="0"/>
              <a:t>If your Optimist Club is seeking grant funds or contributions for funding of your charitable community service projects or other charitable, literary, or educational programs, you may request the assistance of OIF as a 501(c)(3) charitable organization</a:t>
            </a:r>
            <a:endParaRPr lang="en-US" sz="1200" dirty="0"/>
          </a:p>
          <a:p>
            <a:endParaRPr lang="en-US" dirty="0"/>
          </a:p>
          <a:p>
            <a:r>
              <a:rPr lang="en-US" dirty="0"/>
              <a:t>Club Campaign Fund – Raising money for a specific Youth program</a:t>
            </a:r>
            <a:endParaRPr lang="en-US" sz="1200" dirty="0"/>
          </a:p>
          <a:p>
            <a:pPr marL="171450" indent="-171450">
              <a:buClrTx/>
              <a:buFont typeface="Arial" panose="020B0604020202020204" pitchFamily="34" charset="0"/>
              <a:buChar char="•"/>
            </a:pPr>
            <a:r>
              <a:rPr lang="en-US" sz="1200" dirty="0"/>
              <a:t>A way to assist Clubs in obtaining tax-deductible donations to support local projects and programs</a:t>
            </a:r>
          </a:p>
          <a:p>
            <a:pPr marL="171450" indent="-171450">
              <a:buClrTx/>
              <a:buFont typeface="Arial" panose="020B0604020202020204" pitchFamily="34" charset="0"/>
              <a:buChar char="•"/>
            </a:pPr>
            <a:r>
              <a:rPr lang="en-US" sz="1200" dirty="0"/>
              <a:t>Contributors can make tax deductible gifts to OIF designated for local Club projects and programs</a:t>
            </a:r>
          </a:p>
          <a:p>
            <a:pPr lvl="2"/>
            <a:r>
              <a:rPr lang="en-US" sz="1200" kern="1200" dirty="0">
                <a:solidFill>
                  <a:schemeClr val="tx1"/>
                </a:solidFill>
                <a:effectLst/>
                <a:latin typeface="+mn-lt"/>
                <a:ea typeface="+mn-ea"/>
                <a:cs typeface="+mn-cs"/>
              </a:rPr>
              <a:t>Purpose of fund must be charitable and must support literary, educational or charitable programs of the Club.</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Currently 3% simple interest</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220 Accounts</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Add approximately $45,000 in interest to Club Campaign accounts</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Payout $300,000 Annually</a:t>
            </a:r>
          </a:p>
          <a:p>
            <a:pPr lvl="2"/>
            <a:endParaRPr lang="en-US" sz="1200" kern="1200" dirty="0">
              <a:solidFill>
                <a:schemeClr val="tx1"/>
              </a:solidFill>
              <a:effectLst/>
              <a:latin typeface="+mn-lt"/>
              <a:ea typeface="+mn-ea"/>
              <a:cs typeface="+mn-cs"/>
            </a:endParaRPr>
          </a:p>
          <a:p>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Ongoing grant opportunities for Clubs to take advantage of annually.  Information on each program is on the OIF Website.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lvl="0"/>
            <a:endParaRPr lang="en-US" sz="11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6</a:t>
            </a:fld>
            <a:endParaRPr lang="en-US"/>
          </a:p>
        </p:txBody>
      </p:sp>
    </p:spTree>
    <p:extLst>
      <p:ext uri="{BB962C8B-B14F-4D97-AF65-F5344CB8AC3E}">
        <p14:creationId xmlns:p14="http://schemas.microsoft.com/office/powerpoint/2010/main" val="41704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Any Adult Club served by OIF is eligible to apply for a $1000 grant for a NEW project of the Club</a:t>
            </a:r>
          </a:p>
          <a:p>
            <a:pPr marL="342900" indent="-342900">
              <a:buFont typeface="Arial" panose="020B0604020202020204" pitchFamily="34" charset="0"/>
              <a:buChar char="•"/>
            </a:pPr>
            <a:r>
              <a:rPr lang="en-US" dirty="0"/>
              <a:t>Club Matching Fund Grant Application process opens on line on 1/6/21</a:t>
            </a:r>
          </a:p>
          <a:p>
            <a:pPr marL="342900" indent="-342900">
              <a:buFont typeface="Arial" panose="020B0604020202020204" pitchFamily="34" charset="0"/>
              <a:buChar char="•"/>
            </a:pPr>
            <a:r>
              <a:rPr lang="en-US" dirty="0"/>
              <a:t>Applications must have been received in St Louis by 3/15/2021</a:t>
            </a:r>
          </a:p>
          <a:p>
            <a:pPr marL="342900" indent="-342900">
              <a:buFont typeface="Arial" panose="020B0604020202020204" pitchFamily="34" charset="0"/>
              <a:buChar char="•"/>
            </a:pPr>
            <a:r>
              <a:rPr lang="en-US" dirty="0"/>
              <a:t>Winners notified by May 10, 2021</a:t>
            </a:r>
          </a:p>
          <a:p>
            <a:pPr marL="342900" indent="-342900">
              <a:buFont typeface="Arial" panose="020B0604020202020204" pitchFamily="34" charset="0"/>
              <a:buChar char="•"/>
            </a:pPr>
            <a:r>
              <a:rPr lang="en-US" sz="1200" dirty="0"/>
              <a:t>The project must start and finish between April 2021 and March 2022</a:t>
            </a:r>
          </a:p>
          <a:p>
            <a:pPr marL="342900" indent="-342900">
              <a:buFont typeface="Arial" panose="020B0604020202020204" pitchFamily="34" charset="0"/>
              <a:buChar char="•"/>
            </a:pPr>
            <a:r>
              <a:rPr lang="en-US" sz="1200" dirty="0"/>
              <a:t>Applications available at </a:t>
            </a:r>
            <a:r>
              <a:rPr lang="en-US" sz="1200" dirty="0" err="1"/>
              <a:t>oifoundation.org</a:t>
            </a:r>
            <a:r>
              <a:rPr lang="en-US" sz="1200" dirty="0"/>
              <a:t> January 2, 2018</a:t>
            </a:r>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7</a:t>
            </a:fld>
            <a:endParaRPr lang="en-US"/>
          </a:p>
        </p:txBody>
      </p:sp>
    </p:spTree>
    <p:extLst>
      <p:ext uri="{BB962C8B-B14F-4D97-AF65-F5344CB8AC3E}">
        <p14:creationId xmlns:p14="http://schemas.microsoft.com/office/powerpoint/2010/main" val="2338039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Health and Wellness/CCC  Matching Grant - $1000 grant for Childhood health and wellness</a:t>
            </a:r>
          </a:p>
          <a:p>
            <a:pPr lvl="1"/>
            <a:r>
              <a:rPr lang="en-US" dirty="0"/>
              <a:t>3 due dates for grant review </a:t>
            </a:r>
          </a:p>
          <a:p>
            <a:pPr lvl="1"/>
            <a:r>
              <a:rPr lang="en-US" dirty="0"/>
              <a:t>January 29, 2021</a:t>
            </a:r>
          </a:p>
          <a:p>
            <a:pPr lvl="1"/>
            <a:r>
              <a:rPr lang="en-US" dirty="0"/>
              <a:t>April 30, 2021</a:t>
            </a:r>
          </a:p>
          <a:p>
            <a:pPr lvl="1"/>
            <a:r>
              <a:rPr lang="en-US" dirty="0"/>
              <a:t>August 30, 2021</a:t>
            </a:r>
          </a:p>
          <a:p>
            <a:pPr lvl="1"/>
            <a:endParaRPr lang="en-US" dirty="0"/>
          </a:p>
          <a:p>
            <a:pPr lvl="0"/>
            <a:r>
              <a:rPr lang="en-US" sz="1200" kern="1200" dirty="0">
                <a:solidFill>
                  <a:schemeClr val="tx1"/>
                </a:solidFill>
                <a:effectLst/>
                <a:latin typeface="+mn-lt"/>
                <a:ea typeface="+mn-ea"/>
                <a:cs typeface="+mn-cs"/>
              </a:rPr>
              <a:t>Childhood Health and Wellness Matching Grants – Launched in 2019 there will be $25,000 minimally available for grants.  Four Focus Areas:</a:t>
            </a:r>
          </a:p>
          <a:p>
            <a:pPr lvl="0"/>
            <a:r>
              <a:rPr lang="en-US" sz="1200" b="1" kern="1200" dirty="0">
                <a:solidFill>
                  <a:schemeClr val="tx1"/>
                </a:solidFill>
                <a:effectLst/>
                <a:latin typeface="+mn-lt"/>
                <a:ea typeface="+mn-ea"/>
                <a:cs typeface="+mn-cs"/>
              </a:rPr>
              <a:t>Healthy Lifestyles</a:t>
            </a:r>
            <a:r>
              <a:rPr lang="en-US" sz="1200" kern="1200" dirty="0">
                <a:solidFill>
                  <a:schemeClr val="tx1"/>
                </a:solidFill>
                <a:effectLst/>
                <a:latin typeface="+mn-lt"/>
                <a:ea typeface="+mn-ea"/>
                <a:cs typeface="+mn-cs"/>
              </a:rPr>
              <a:t> (Child Obesity, Healthy Eating, Physical Fitness, Happy Heart Advice, March of Dimes)</a:t>
            </a:r>
          </a:p>
          <a:p>
            <a:pPr lvl="0"/>
            <a:r>
              <a:rPr lang="en-US" sz="1200" b="1" kern="1200" dirty="0">
                <a:solidFill>
                  <a:schemeClr val="tx1"/>
                </a:solidFill>
                <a:effectLst/>
                <a:latin typeface="+mn-lt"/>
                <a:ea typeface="+mn-ea"/>
                <a:cs typeface="+mn-cs"/>
              </a:rPr>
              <a:t>Chronic Diseases</a:t>
            </a:r>
            <a:r>
              <a:rPr lang="en-US" sz="1200" kern="1200" dirty="0">
                <a:solidFill>
                  <a:schemeClr val="tx1"/>
                </a:solidFill>
                <a:effectLst/>
                <a:latin typeface="+mn-lt"/>
                <a:ea typeface="+mn-ea"/>
                <a:cs typeface="+mn-cs"/>
              </a:rPr>
              <a:t> (Childhood Cancer, Juvenile Diabetes, HIV, Multiple Sclerosis, Muscular Dystrophy, Sickle Cell Anemia)</a:t>
            </a:r>
          </a:p>
          <a:p>
            <a:pPr lvl="0"/>
            <a:r>
              <a:rPr lang="en-US" sz="1200" b="1" kern="1200" dirty="0">
                <a:solidFill>
                  <a:schemeClr val="tx1"/>
                </a:solidFill>
                <a:effectLst/>
                <a:latin typeface="+mn-lt"/>
                <a:ea typeface="+mn-ea"/>
                <a:cs typeface="+mn-cs"/>
              </a:rPr>
              <a:t>Mental Health</a:t>
            </a:r>
            <a:r>
              <a:rPr lang="en-US" sz="1200" kern="1200" dirty="0">
                <a:solidFill>
                  <a:schemeClr val="tx1"/>
                </a:solidFill>
                <a:effectLst/>
                <a:latin typeface="+mn-lt"/>
                <a:ea typeface="+mn-ea"/>
                <a:cs typeface="+mn-cs"/>
              </a:rPr>
              <a:t> (Depression, Bullying, Abuse) </a:t>
            </a:r>
          </a:p>
          <a:p>
            <a:pPr lvl="0"/>
            <a:r>
              <a:rPr lang="en-US" sz="1200" b="1" kern="1200" dirty="0">
                <a:solidFill>
                  <a:schemeClr val="tx1"/>
                </a:solidFill>
                <a:effectLst/>
                <a:latin typeface="+mn-lt"/>
                <a:ea typeface="+mn-ea"/>
                <a:cs typeface="+mn-cs"/>
              </a:rPr>
              <a:t>Disabilities – Physical, Intellectual &amp; Developmental</a:t>
            </a:r>
            <a:r>
              <a:rPr lang="en-US" sz="1200" kern="1200" dirty="0">
                <a:solidFill>
                  <a:schemeClr val="tx1"/>
                </a:solidFill>
                <a:effectLst/>
                <a:latin typeface="+mn-lt"/>
                <a:ea typeface="+mn-ea"/>
                <a:cs typeface="+mn-cs"/>
              </a:rPr>
              <a:t> (Autism, Special Olympics) </a:t>
            </a:r>
          </a:p>
          <a:p>
            <a:pPr lvl="0"/>
            <a:r>
              <a:rPr lang="en-US" sz="1200" b="1" kern="1200" dirty="0">
                <a:solidFill>
                  <a:schemeClr val="tx1"/>
                </a:solidFill>
                <a:effectLst/>
                <a:latin typeface="+mn-lt"/>
                <a:ea typeface="+mn-ea"/>
                <a:cs typeface="+mn-cs"/>
              </a:rPr>
              <a:t>Applications and FAQ available on OIF website.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8</a:t>
            </a:fld>
            <a:endParaRPr lang="en-US"/>
          </a:p>
        </p:txBody>
      </p:sp>
    </p:spTree>
    <p:extLst>
      <p:ext uri="{BB962C8B-B14F-4D97-AF65-F5344CB8AC3E}">
        <p14:creationId xmlns:p14="http://schemas.microsoft.com/office/powerpoint/2010/main" val="764139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Disaster Relief Grants </a:t>
            </a:r>
            <a:r>
              <a:rPr lang="en-US" sz="1200" kern="1200" dirty="0">
                <a:solidFill>
                  <a:schemeClr val="tx1"/>
                </a:solidFill>
                <a:effectLst/>
                <a:latin typeface="+mn-lt"/>
                <a:ea typeface="+mn-ea"/>
                <a:cs typeface="+mn-cs"/>
              </a:rPr>
              <a:t>– As needed grants around major Natural Disasters such as Hurricanes, Tornados, Wildfires or others. Hurricane Katrina - specific, Launched Disaster Relief in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Disaster Relief Grant – Up to $1000 grant for clubs to work in their communities after a natural disaster.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These applications may be accessed from Optimist International Executive Director Benny Ellerbe or from Optimist International Foundation’s Executive Director Craig Boring. Applications will be processed immediately.</a:t>
            </a:r>
            <a:endParaRPr lang="en-US" dirty="0"/>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9</a:t>
            </a:fld>
            <a:endParaRPr lang="en-US"/>
          </a:p>
        </p:txBody>
      </p:sp>
    </p:spTree>
    <p:extLst>
      <p:ext uri="{BB962C8B-B14F-4D97-AF65-F5344CB8AC3E}">
        <p14:creationId xmlns:p14="http://schemas.microsoft.com/office/powerpoint/2010/main" val="3489448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OIF was chartered on February 18, 1971</a:t>
            </a:r>
          </a:p>
          <a:p>
            <a:r>
              <a:rPr lang="en-US" dirty="0"/>
              <a:t>Celebrating 50 years in 2021!</a:t>
            </a:r>
          </a:p>
        </p:txBody>
      </p:sp>
      <p:sp>
        <p:nvSpPr>
          <p:cNvPr id="4" name="Slide Number Placeholder 3"/>
          <p:cNvSpPr>
            <a:spLocks noGrp="1"/>
          </p:cNvSpPr>
          <p:nvPr>
            <p:ph type="sldNum" sz="quarter" idx="5"/>
          </p:nvPr>
        </p:nvSpPr>
        <p:spPr/>
        <p:txBody>
          <a:bodyPr/>
          <a:lstStyle/>
          <a:p>
            <a:fld id="{CA4B244E-8999-A043-BFE6-9F7FF4181101}" type="slidenum">
              <a:rPr lang="en-US" smtClean="0"/>
              <a:t>10</a:t>
            </a:fld>
            <a:endParaRPr lang="en-US"/>
          </a:p>
        </p:txBody>
      </p:sp>
    </p:spTree>
    <p:extLst>
      <p:ext uri="{BB962C8B-B14F-4D97-AF65-F5344CB8AC3E}">
        <p14:creationId xmlns:p14="http://schemas.microsoft.com/office/powerpoint/2010/main" val="572487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 Jeff and Julie Hanson</a:t>
            </a:r>
          </a:p>
          <a:p>
            <a:pPr lvl="0"/>
            <a:r>
              <a:rPr lang="en-US" sz="1200" kern="1200" dirty="0">
                <a:solidFill>
                  <a:schemeClr val="tx1"/>
                </a:solidFill>
                <a:effectLst/>
                <a:latin typeface="+mn-lt"/>
                <a:ea typeface="+mn-ea"/>
                <a:cs typeface="+mn-cs"/>
              </a:rPr>
              <a:t>Hanson art to partner with us for our 50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anniversary</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Many of you may have met the </a:t>
            </a:r>
            <a:r>
              <a:rPr lang="en-US" sz="1200" kern="1200" dirty="0" err="1">
                <a:solidFill>
                  <a:schemeClr val="tx1"/>
                </a:solidFill>
                <a:effectLst/>
                <a:latin typeface="+mn-lt"/>
                <a:ea typeface="+mn-ea"/>
                <a:cs typeface="+mn-cs"/>
              </a:rPr>
              <a:t>Hansons</a:t>
            </a:r>
            <a:r>
              <a:rPr lang="en-US" sz="1200" kern="1200" dirty="0">
                <a:solidFill>
                  <a:schemeClr val="tx1"/>
                </a:solidFill>
                <a:effectLst/>
                <a:latin typeface="+mn-lt"/>
                <a:ea typeface="+mn-ea"/>
                <a:cs typeface="+mn-cs"/>
              </a:rPr>
              <a:t> at our Centennial Convention in Louisville</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Their story is inspiring, Jeff’s art is beautiful</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Their optimistic and giving spirt is exemplified in Jeff’s words, “Every act of kindness help create kinder communities, more compassionate nations and a better world for all…even one paining at a time”</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partnership with the </a:t>
            </a:r>
            <a:r>
              <a:rPr lang="en-US" sz="1200" kern="1200" dirty="0" err="1">
                <a:solidFill>
                  <a:schemeClr val="tx1"/>
                </a:solidFill>
                <a:effectLst/>
                <a:latin typeface="+mn-lt"/>
                <a:ea typeface="+mn-ea"/>
                <a:cs typeface="+mn-cs"/>
              </a:rPr>
              <a:t>Hansons</a:t>
            </a:r>
            <a:r>
              <a:rPr lang="en-US" sz="1200" kern="1200" dirty="0">
                <a:solidFill>
                  <a:schemeClr val="tx1"/>
                </a:solidFill>
                <a:effectLst/>
                <a:latin typeface="+mn-lt"/>
                <a:ea typeface="+mn-ea"/>
                <a:cs typeface="+mn-cs"/>
              </a:rPr>
              <a:t> helped pull the 50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theme together</a:t>
            </a:r>
            <a:r>
              <a:rPr lang="en-US" dirty="0">
                <a:effectLst/>
              </a:rPr>
              <a:t> </a:t>
            </a:r>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11</a:t>
            </a:fld>
            <a:endParaRPr lang="en-US"/>
          </a:p>
        </p:txBody>
      </p:sp>
    </p:spTree>
    <p:extLst>
      <p:ext uri="{BB962C8B-B14F-4D97-AF65-F5344CB8AC3E}">
        <p14:creationId xmlns:p14="http://schemas.microsoft.com/office/powerpoint/2010/main" val="348046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Starting with Special 50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Anniversary Fundraisers</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Art work for auction – “Only in Holland”</a:t>
            </a:r>
          </a:p>
          <a:p>
            <a:pPr lvl="1"/>
            <a:r>
              <a:rPr lang="en-US" sz="1200" kern="1200" dirty="0">
                <a:solidFill>
                  <a:schemeClr val="tx1"/>
                </a:solidFill>
                <a:effectLst/>
                <a:latin typeface="+mn-lt"/>
                <a:ea typeface="+mn-ea"/>
                <a:cs typeface="+mn-cs"/>
              </a:rPr>
              <a:t>Many other items and packages</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 line Auction will run February 11 – March 11</a:t>
            </a:r>
          </a:p>
          <a:p>
            <a:pPr lvl="0"/>
            <a:r>
              <a:rPr lang="en-US" sz="1200" kern="1200" dirty="0">
                <a:solidFill>
                  <a:schemeClr val="tx1"/>
                </a:solidFill>
                <a:effectLst/>
                <a:latin typeface="+mn-lt"/>
                <a:ea typeface="+mn-ea"/>
                <a:cs typeface="+mn-cs"/>
              </a:rPr>
              <a:t>Hoping Districts and members will donate items</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Will be on website, with links through social media</a:t>
            </a:r>
            <a:endParaRPr lang="en-US" sz="1050" kern="1200" dirty="0">
              <a:solidFill>
                <a:schemeClr val="tx1"/>
              </a:solidFill>
              <a:effectLst/>
              <a:latin typeface="+mn-lt"/>
              <a:ea typeface="+mn-ea"/>
              <a:cs typeface="+mn-cs"/>
            </a:endParaRPr>
          </a:p>
          <a:p>
            <a:r>
              <a:rPr lang="en-US" sz="8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Special Hanson Items, net proceeds will support Childhood Health and Wellness</a:t>
            </a:r>
          </a:p>
          <a:p>
            <a:pPr lvl="1"/>
            <a:r>
              <a:rPr lang="en-US" sz="1200" kern="1200" dirty="0">
                <a:solidFill>
                  <a:schemeClr val="tx1"/>
                </a:solidFill>
                <a:effectLst/>
                <a:latin typeface="+mn-lt"/>
                <a:ea typeface="+mn-ea"/>
                <a:cs typeface="+mn-cs"/>
              </a:rPr>
              <a:t>Tie, Bowtie, Scarf at $50 each</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Special OIF 50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Hanson Notecard set</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$20 for a set of 6</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These items will be on line</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Share on social media #</a:t>
            </a:r>
            <a:r>
              <a:rPr lang="en-US" sz="1200" kern="1200" dirty="0" err="1">
                <a:solidFill>
                  <a:schemeClr val="tx1"/>
                </a:solidFill>
                <a:effectLst/>
                <a:latin typeface="+mn-lt"/>
                <a:ea typeface="+mn-ea"/>
                <a:cs typeface="+mn-cs"/>
              </a:rPr>
              <a:t>JeffHansonArt</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A4B244E-8999-A043-BFE6-9F7FF4181101}" type="slidenum">
              <a:rPr lang="en-US" smtClean="0"/>
              <a:t>12</a:t>
            </a:fld>
            <a:endParaRPr lang="en-US"/>
          </a:p>
        </p:txBody>
      </p:sp>
    </p:spTree>
    <p:extLst>
      <p:ext uri="{BB962C8B-B14F-4D97-AF65-F5344CB8AC3E}">
        <p14:creationId xmlns:p14="http://schemas.microsoft.com/office/powerpoint/2010/main" val="257213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8450A-688F-8F44-B68A-7151E36DF9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72394F-A44B-674D-B43F-D6C606DC4F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D7F40D-60DD-8044-97DC-5734091DB861}"/>
              </a:ext>
            </a:extLst>
          </p:cNvPr>
          <p:cNvSpPr>
            <a:spLocks noGrp="1"/>
          </p:cNvSpPr>
          <p:nvPr>
            <p:ph type="dt" sz="half" idx="10"/>
          </p:nvPr>
        </p:nvSpPr>
        <p:spPr/>
        <p:txBody>
          <a:bodyPr/>
          <a:lstStyle/>
          <a:p>
            <a:fld id="{27E41AD5-FEE0-7742-A489-763C160933FB}" type="datetimeFigureOut">
              <a:rPr lang="en-US" smtClean="0"/>
              <a:t>11/4/2020</a:t>
            </a:fld>
            <a:endParaRPr lang="en-US"/>
          </a:p>
        </p:txBody>
      </p:sp>
      <p:sp>
        <p:nvSpPr>
          <p:cNvPr id="5" name="Footer Placeholder 4">
            <a:extLst>
              <a:ext uri="{FF2B5EF4-FFF2-40B4-BE49-F238E27FC236}">
                <a16:creationId xmlns:a16="http://schemas.microsoft.com/office/drawing/2014/main" id="{FCB48F70-7D07-294B-9B17-C1ADB2184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7962C-C4A2-D642-BE45-7E88CC9BA906}"/>
              </a:ext>
            </a:extLst>
          </p:cNvPr>
          <p:cNvSpPr>
            <a:spLocks noGrp="1"/>
          </p:cNvSpPr>
          <p:nvPr>
            <p:ph type="sldNum" sz="quarter" idx="12"/>
          </p:nvPr>
        </p:nvSpPr>
        <p:spPr/>
        <p:txBody>
          <a:bodyPr/>
          <a:lstStyle/>
          <a:p>
            <a:fld id="{68818506-19DB-EB41-A5FB-17519B87FA4C}" type="slidenum">
              <a:rPr lang="en-US" smtClean="0"/>
              <a:t>‹#›</a:t>
            </a:fld>
            <a:endParaRPr lang="en-US"/>
          </a:p>
        </p:txBody>
      </p:sp>
    </p:spTree>
    <p:extLst>
      <p:ext uri="{BB962C8B-B14F-4D97-AF65-F5344CB8AC3E}">
        <p14:creationId xmlns:p14="http://schemas.microsoft.com/office/powerpoint/2010/main" val="3093791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4146-DCB7-C84E-825E-3F01828B6D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2F7D55-2D0B-EE49-8C0A-F68615302C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28FD9-EFF3-CF4A-A85D-5C875FBEDD85}"/>
              </a:ext>
            </a:extLst>
          </p:cNvPr>
          <p:cNvSpPr>
            <a:spLocks noGrp="1"/>
          </p:cNvSpPr>
          <p:nvPr>
            <p:ph type="dt" sz="half" idx="10"/>
          </p:nvPr>
        </p:nvSpPr>
        <p:spPr/>
        <p:txBody>
          <a:bodyPr/>
          <a:lstStyle/>
          <a:p>
            <a:fld id="{27E41AD5-FEE0-7742-A489-763C160933FB}" type="datetimeFigureOut">
              <a:rPr lang="en-US" smtClean="0"/>
              <a:t>11/4/2020</a:t>
            </a:fld>
            <a:endParaRPr lang="en-US"/>
          </a:p>
        </p:txBody>
      </p:sp>
      <p:sp>
        <p:nvSpPr>
          <p:cNvPr id="5" name="Footer Placeholder 4">
            <a:extLst>
              <a:ext uri="{FF2B5EF4-FFF2-40B4-BE49-F238E27FC236}">
                <a16:creationId xmlns:a16="http://schemas.microsoft.com/office/drawing/2014/main" id="{B8EA6C8F-4B4A-6742-87BB-1317771EF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E1D58-F2B6-E542-90B2-B9AF689693A9}"/>
              </a:ext>
            </a:extLst>
          </p:cNvPr>
          <p:cNvSpPr>
            <a:spLocks noGrp="1"/>
          </p:cNvSpPr>
          <p:nvPr>
            <p:ph type="sldNum" sz="quarter" idx="12"/>
          </p:nvPr>
        </p:nvSpPr>
        <p:spPr/>
        <p:txBody>
          <a:bodyPr/>
          <a:lstStyle/>
          <a:p>
            <a:fld id="{68818506-19DB-EB41-A5FB-17519B87FA4C}" type="slidenum">
              <a:rPr lang="en-US" smtClean="0"/>
              <a:t>‹#›</a:t>
            </a:fld>
            <a:endParaRPr lang="en-US"/>
          </a:p>
        </p:txBody>
      </p:sp>
    </p:spTree>
    <p:extLst>
      <p:ext uri="{BB962C8B-B14F-4D97-AF65-F5344CB8AC3E}">
        <p14:creationId xmlns:p14="http://schemas.microsoft.com/office/powerpoint/2010/main" val="3470697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410879-A3F6-A34B-B909-26508849D5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F12D1C-3C15-5246-A10A-F1022CCD44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04C43-63D2-1E4C-ACA0-1D05477FA8A1}"/>
              </a:ext>
            </a:extLst>
          </p:cNvPr>
          <p:cNvSpPr>
            <a:spLocks noGrp="1"/>
          </p:cNvSpPr>
          <p:nvPr>
            <p:ph type="dt" sz="half" idx="10"/>
          </p:nvPr>
        </p:nvSpPr>
        <p:spPr/>
        <p:txBody>
          <a:bodyPr/>
          <a:lstStyle/>
          <a:p>
            <a:fld id="{27E41AD5-FEE0-7742-A489-763C160933FB}" type="datetimeFigureOut">
              <a:rPr lang="en-US" smtClean="0"/>
              <a:t>11/4/2020</a:t>
            </a:fld>
            <a:endParaRPr lang="en-US"/>
          </a:p>
        </p:txBody>
      </p:sp>
      <p:sp>
        <p:nvSpPr>
          <p:cNvPr id="5" name="Footer Placeholder 4">
            <a:extLst>
              <a:ext uri="{FF2B5EF4-FFF2-40B4-BE49-F238E27FC236}">
                <a16:creationId xmlns:a16="http://schemas.microsoft.com/office/drawing/2014/main" id="{21B1E56C-A001-C24A-9766-FE9DEA3D0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ABF38-2F7B-6942-958D-BBD6FE5A6B0A}"/>
              </a:ext>
            </a:extLst>
          </p:cNvPr>
          <p:cNvSpPr>
            <a:spLocks noGrp="1"/>
          </p:cNvSpPr>
          <p:nvPr>
            <p:ph type="sldNum" sz="quarter" idx="12"/>
          </p:nvPr>
        </p:nvSpPr>
        <p:spPr/>
        <p:txBody>
          <a:bodyPr/>
          <a:lstStyle/>
          <a:p>
            <a:fld id="{68818506-19DB-EB41-A5FB-17519B87FA4C}" type="slidenum">
              <a:rPr lang="en-US" smtClean="0"/>
              <a:t>‹#›</a:t>
            </a:fld>
            <a:endParaRPr lang="en-US"/>
          </a:p>
        </p:txBody>
      </p:sp>
    </p:spTree>
    <p:extLst>
      <p:ext uri="{BB962C8B-B14F-4D97-AF65-F5344CB8AC3E}">
        <p14:creationId xmlns:p14="http://schemas.microsoft.com/office/powerpoint/2010/main" val="337738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BF7F-CC9A-3E49-B59C-6072BF16A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F8EFE5-AF30-6C40-BCD9-6F0E9838F9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E0DA2-77A4-9240-8185-C139EE997A89}"/>
              </a:ext>
            </a:extLst>
          </p:cNvPr>
          <p:cNvSpPr>
            <a:spLocks noGrp="1"/>
          </p:cNvSpPr>
          <p:nvPr>
            <p:ph type="dt" sz="half" idx="10"/>
          </p:nvPr>
        </p:nvSpPr>
        <p:spPr/>
        <p:txBody>
          <a:bodyPr/>
          <a:lstStyle/>
          <a:p>
            <a:fld id="{27E41AD5-FEE0-7742-A489-763C160933FB}" type="datetimeFigureOut">
              <a:rPr lang="en-US" smtClean="0"/>
              <a:t>11/4/2020</a:t>
            </a:fld>
            <a:endParaRPr lang="en-US"/>
          </a:p>
        </p:txBody>
      </p:sp>
      <p:sp>
        <p:nvSpPr>
          <p:cNvPr id="5" name="Footer Placeholder 4">
            <a:extLst>
              <a:ext uri="{FF2B5EF4-FFF2-40B4-BE49-F238E27FC236}">
                <a16:creationId xmlns:a16="http://schemas.microsoft.com/office/drawing/2014/main" id="{2CAC45D1-F46C-BC4A-9E4B-23E7204FC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A50F2-56C2-2A40-BF1E-6CE2FB1D5D2C}"/>
              </a:ext>
            </a:extLst>
          </p:cNvPr>
          <p:cNvSpPr>
            <a:spLocks noGrp="1"/>
          </p:cNvSpPr>
          <p:nvPr>
            <p:ph type="sldNum" sz="quarter" idx="12"/>
          </p:nvPr>
        </p:nvSpPr>
        <p:spPr/>
        <p:txBody>
          <a:bodyPr/>
          <a:lstStyle/>
          <a:p>
            <a:fld id="{68818506-19DB-EB41-A5FB-17519B87FA4C}" type="slidenum">
              <a:rPr lang="en-US" smtClean="0"/>
              <a:t>‹#›</a:t>
            </a:fld>
            <a:endParaRPr lang="en-US"/>
          </a:p>
        </p:txBody>
      </p:sp>
    </p:spTree>
    <p:extLst>
      <p:ext uri="{BB962C8B-B14F-4D97-AF65-F5344CB8AC3E}">
        <p14:creationId xmlns:p14="http://schemas.microsoft.com/office/powerpoint/2010/main" val="146173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A8F4-0ECA-2944-AE74-5AD88D8364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C6F02E-C7BC-0446-8E31-7877BBEB28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F18AB4-2AF0-8A4F-81A4-9F6ED5042778}"/>
              </a:ext>
            </a:extLst>
          </p:cNvPr>
          <p:cNvSpPr>
            <a:spLocks noGrp="1"/>
          </p:cNvSpPr>
          <p:nvPr>
            <p:ph type="dt" sz="half" idx="10"/>
          </p:nvPr>
        </p:nvSpPr>
        <p:spPr/>
        <p:txBody>
          <a:bodyPr/>
          <a:lstStyle/>
          <a:p>
            <a:fld id="{27E41AD5-FEE0-7742-A489-763C160933FB}" type="datetimeFigureOut">
              <a:rPr lang="en-US" smtClean="0"/>
              <a:t>11/4/2020</a:t>
            </a:fld>
            <a:endParaRPr lang="en-US"/>
          </a:p>
        </p:txBody>
      </p:sp>
      <p:sp>
        <p:nvSpPr>
          <p:cNvPr id="5" name="Footer Placeholder 4">
            <a:extLst>
              <a:ext uri="{FF2B5EF4-FFF2-40B4-BE49-F238E27FC236}">
                <a16:creationId xmlns:a16="http://schemas.microsoft.com/office/drawing/2014/main" id="{5EB231DD-244B-A14C-8D12-7D568B8ED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38E5E-EACD-1840-B2F2-14CDDEEB66C6}"/>
              </a:ext>
            </a:extLst>
          </p:cNvPr>
          <p:cNvSpPr>
            <a:spLocks noGrp="1"/>
          </p:cNvSpPr>
          <p:nvPr>
            <p:ph type="sldNum" sz="quarter" idx="12"/>
          </p:nvPr>
        </p:nvSpPr>
        <p:spPr/>
        <p:txBody>
          <a:bodyPr/>
          <a:lstStyle/>
          <a:p>
            <a:fld id="{68818506-19DB-EB41-A5FB-17519B87FA4C}" type="slidenum">
              <a:rPr lang="en-US" smtClean="0"/>
              <a:t>‹#›</a:t>
            </a:fld>
            <a:endParaRPr lang="en-US"/>
          </a:p>
        </p:txBody>
      </p:sp>
    </p:spTree>
    <p:extLst>
      <p:ext uri="{BB962C8B-B14F-4D97-AF65-F5344CB8AC3E}">
        <p14:creationId xmlns:p14="http://schemas.microsoft.com/office/powerpoint/2010/main" val="448354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128C3-EEDB-EC47-9E50-F5F35F3638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E347B-429E-994F-80BB-2742BE4E6C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86C1B9-4626-B24C-88D4-B6D0786B22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7E9841-37DE-F345-8BE7-E3B20410B648}"/>
              </a:ext>
            </a:extLst>
          </p:cNvPr>
          <p:cNvSpPr>
            <a:spLocks noGrp="1"/>
          </p:cNvSpPr>
          <p:nvPr>
            <p:ph type="dt" sz="half" idx="10"/>
          </p:nvPr>
        </p:nvSpPr>
        <p:spPr/>
        <p:txBody>
          <a:bodyPr/>
          <a:lstStyle/>
          <a:p>
            <a:fld id="{27E41AD5-FEE0-7742-A489-763C160933FB}" type="datetimeFigureOut">
              <a:rPr lang="en-US" smtClean="0"/>
              <a:t>11/4/2020</a:t>
            </a:fld>
            <a:endParaRPr lang="en-US"/>
          </a:p>
        </p:txBody>
      </p:sp>
      <p:sp>
        <p:nvSpPr>
          <p:cNvPr id="6" name="Footer Placeholder 5">
            <a:extLst>
              <a:ext uri="{FF2B5EF4-FFF2-40B4-BE49-F238E27FC236}">
                <a16:creationId xmlns:a16="http://schemas.microsoft.com/office/drawing/2014/main" id="{896BDFD7-31B7-214F-AA12-47EC0C3C5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1EFC91-92C9-4F47-B790-37614B089756}"/>
              </a:ext>
            </a:extLst>
          </p:cNvPr>
          <p:cNvSpPr>
            <a:spLocks noGrp="1"/>
          </p:cNvSpPr>
          <p:nvPr>
            <p:ph type="sldNum" sz="quarter" idx="12"/>
          </p:nvPr>
        </p:nvSpPr>
        <p:spPr/>
        <p:txBody>
          <a:bodyPr/>
          <a:lstStyle/>
          <a:p>
            <a:fld id="{68818506-19DB-EB41-A5FB-17519B87FA4C}" type="slidenum">
              <a:rPr lang="en-US" smtClean="0"/>
              <a:t>‹#›</a:t>
            </a:fld>
            <a:endParaRPr lang="en-US"/>
          </a:p>
        </p:txBody>
      </p:sp>
    </p:spTree>
    <p:extLst>
      <p:ext uri="{BB962C8B-B14F-4D97-AF65-F5344CB8AC3E}">
        <p14:creationId xmlns:p14="http://schemas.microsoft.com/office/powerpoint/2010/main" val="144316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D6C2-85C3-9D45-87EF-42B00F4DF7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4D450-17FC-5049-A200-0D9024425F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9E7DFE-795E-8740-B52D-C877967039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EE9E90-39E6-0046-AC40-E9E4C2CEF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7868E1-B328-CC4C-A0B2-294FD2986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33B318-B6D7-F146-87DB-A36F223CB559}"/>
              </a:ext>
            </a:extLst>
          </p:cNvPr>
          <p:cNvSpPr>
            <a:spLocks noGrp="1"/>
          </p:cNvSpPr>
          <p:nvPr>
            <p:ph type="dt" sz="half" idx="10"/>
          </p:nvPr>
        </p:nvSpPr>
        <p:spPr/>
        <p:txBody>
          <a:bodyPr/>
          <a:lstStyle/>
          <a:p>
            <a:fld id="{27E41AD5-FEE0-7742-A489-763C160933FB}" type="datetimeFigureOut">
              <a:rPr lang="en-US" smtClean="0"/>
              <a:t>11/4/2020</a:t>
            </a:fld>
            <a:endParaRPr lang="en-US"/>
          </a:p>
        </p:txBody>
      </p:sp>
      <p:sp>
        <p:nvSpPr>
          <p:cNvPr id="8" name="Footer Placeholder 7">
            <a:extLst>
              <a:ext uri="{FF2B5EF4-FFF2-40B4-BE49-F238E27FC236}">
                <a16:creationId xmlns:a16="http://schemas.microsoft.com/office/drawing/2014/main" id="{D36A3B6C-37AE-934E-9F1D-45839FCF49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BE822-8FFD-7F44-AB8C-49E5B550FDA2}"/>
              </a:ext>
            </a:extLst>
          </p:cNvPr>
          <p:cNvSpPr>
            <a:spLocks noGrp="1"/>
          </p:cNvSpPr>
          <p:nvPr>
            <p:ph type="sldNum" sz="quarter" idx="12"/>
          </p:nvPr>
        </p:nvSpPr>
        <p:spPr/>
        <p:txBody>
          <a:bodyPr/>
          <a:lstStyle/>
          <a:p>
            <a:fld id="{68818506-19DB-EB41-A5FB-17519B87FA4C}" type="slidenum">
              <a:rPr lang="en-US" smtClean="0"/>
              <a:t>‹#›</a:t>
            </a:fld>
            <a:endParaRPr lang="en-US"/>
          </a:p>
        </p:txBody>
      </p:sp>
    </p:spTree>
    <p:extLst>
      <p:ext uri="{BB962C8B-B14F-4D97-AF65-F5344CB8AC3E}">
        <p14:creationId xmlns:p14="http://schemas.microsoft.com/office/powerpoint/2010/main" val="1138334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8C911-3485-C04E-B3A2-C9E99788EF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324BD6-9A94-9640-B95F-FE4EB9D14B58}"/>
              </a:ext>
            </a:extLst>
          </p:cNvPr>
          <p:cNvSpPr>
            <a:spLocks noGrp="1"/>
          </p:cNvSpPr>
          <p:nvPr>
            <p:ph type="dt" sz="half" idx="10"/>
          </p:nvPr>
        </p:nvSpPr>
        <p:spPr/>
        <p:txBody>
          <a:bodyPr/>
          <a:lstStyle/>
          <a:p>
            <a:fld id="{27E41AD5-FEE0-7742-A489-763C160933FB}" type="datetimeFigureOut">
              <a:rPr lang="en-US" smtClean="0"/>
              <a:t>11/4/2020</a:t>
            </a:fld>
            <a:endParaRPr lang="en-US"/>
          </a:p>
        </p:txBody>
      </p:sp>
      <p:sp>
        <p:nvSpPr>
          <p:cNvPr id="4" name="Footer Placeholder 3">
            <a:extLst>
              <a:ext uri="{FF2B5EF4-FFF2-40B4-BE49-F238E27FC236}">
                <a16:creationId xmlns:a16="http://schemas.microsoft.com/office/drawing/2014/main" id="{C889CBAD-9381-8340-9BCB-D5F98AC0FD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53FCE6-C0EB-0D4D-AB9E-885058BA556C}"/>
              </a:ext>
            </a:extLst>
          </p:cNvPr>
          <p:cNvSpPr>
            <a:spLocks noGrp="1"/>
          </p:cNvSpPr>
          <p:nvPr>
            <p:ph type="sldNum" sz="quarter" idx="12"/>
          </p:nvPr>
        </p:nvSpPr>
        <p:spPr/>
        <p:txBody>
          <a:bodyPr/>
          <a:lstStyle/>
          <a:p>
            <a:fld id="{68818506-19DB-EB41-A5FB-17519B87FA4C}" type="slidenum">
              <a:rPr lang="en-US" smtClean="0"/>
              <a:t>‹#›</a:t>
            </a:fld>
            <a:endParaRPr lang="en-US"/>
          </a:p>
        </p:txBody>
      </p:sp>
    </p:spTree>
    <p:extLst>
      <p:ext uri="{BB962C8B-B14F-4D97-AF65-F5344CB8AC3E}">
        <p14:creationId xmlns:p14="http://schemas.microsoft.com/office/powerpoint/2010/main" val="3799503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6E6704-1F7F-7743-B873-F5F956650FAD}"/>
              </a:ext>
            </a:extLst>
          </p:cNvPr>
          <p:cNvSpPr>
            <a:spLocks noGrp="1"/>
          </p:cNvSpPr>
          <p:nvPr>
            <p:ph type="dt" sz="half" idx="10"/>
          </p:nvPr>
        </p:nvSpPr>
        <p:spPr/>
        <p:txBody>
          <a:bodyPr/>
          <a:lstStyle/>
          <a:p>
            <a:fld id="{27E41AD5-FEE0-7742-A489-763C160933FB}" type="datetimeFigureOut">
              <a:rPr lang="en-US" smtClean="0"/>
              <a:t>11/4/2020</a:t>
            </a:fld>
            <a:endParaRPr lang="en-US"/>
          </a:p>
        </p:txBody>
      </p:sp>
      <p:sp>
        <p:nvSpPr>
          <p:cNvPr id="3" name="Footer Placeholder 2">
            <a:extLst>
              <a:ext uri="{FF2B5EF4-FFF2-40B4-BE49-F238E27FC236}">
                <a16:creationId xmlns:a16="http://schemas.microsoft.com/office/drawing/2014/main" id="{039041E6-5F7A-F243-B61D-FB8D40C878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189228-5C84-7B4D-8943-EA830471AA71}"/>
              </a:ext>
            </a:extLst>
          </p:cNvPr>
          <p:cNvSpPr>
            <a:spLocks noGrp="1"/>
          </p:cNvSpPr>
          <p:nvPr>
            <p:ph type="sldNum" sz="quarter" idx="12"/>
          </p:nvPr>
        </p:nvSpPr>
        <p:spPr/>
        <p:txBody>
          <a:bodyPr/>
          <a:lstStyle/>
          <a:p>
            <a:fld id="{68818506-19DB-EB41-A5FB-17519B87FA4C}" type="slidenum">
              <a:rPr lang="en-US" smtClean="0"/>
              <a:t>‹#›</a:t>
            </a:fld>
            <a:endParaRPr lang="en-US"/>
          </a:p>
        </p:txBody>
      </p:sp>
    </p:spTree>
    <p:extLst>
      <p:ext uri="{BB962C8B-B14F-4D97-AF65-F5344CB8AC3E}">
        <p14:creationId xmlns:p14="http://schemas.microsoft.com/office/powerpoint/2010/main" val="29401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AEE94-83C3-0A40-9CD5-F37A993E7C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636358-50CF-C847-8E7C-E65CB3849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6086FC-546E-4442-8C99-2E82ACC6D6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748E56-A255-0A46-831D-3D69A88F900E}"/>
              </a:ext>
            </a:extLst>
          </p:cNvPr>
          <p:cNvSpPr>
            <a:spLocks noGrp="1"/>
          </p:cNvSpPr>
          <p:nvPr>
            <p:ph type="dt" sz="half" idx="10"/>
          </p:nvPr>
        </p:nvSpPr>
        <p:spPr/>
        <p:txBody>
          <a:bodyPr/>
          <a:lstStyle/>
          <a:p>
            <a:fld id="{27E41AD5-FEE0-7742-A489-763C160933FB}" type="datetimeFigureOut">
              <a:rPr lang="en-US" smtClean="0"/>
              <a:t>11/4/2020</a:t>
            </a:fld>
            <a:endParaRPr lang="en-US"/>
          </a:p>
        </p:txBody>
      </p:sp>
      <p:sp>
        <p:nvSpPr>
          <p:cNvPr id="6" name="Footer Placeholder 5">
            <a:extLst>
              <a:ext uri="{FF2B5EF4-FFF2-40B4-BE49-F238E27FC236}">
                <a16:creationId xmlns:a16="http://schemas.microsoft.com/office/drawing/2014/main" id="{26BB8715-0869-2049-9342-335FE56ED5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4B54A-EC9A-0E43-B8DD-C2A42B7C363B}"/>
              </a:ext>
            </a:extLst>
          </p:cNvPr>
          <p:cNvSpPr>
            <a:spLocks noGrp="1"/>
          </p:cNvSpPr>
          <p:nvPr>
            <p:ph type="sldNum" sz="quarter" idx="12"/>
          </p:nvPr>
        </p:nvSpPr>
        <p:spPr/>
        <p:txBody>
          <a:bodyPr/>
          <a:lstStyle/>
          <a:p>
            <a:fld id="{68818506-19DB-EB41-A5FB-17519B87FA4C}" type="slidenum">
              <a:rPr lang="en-US" smtClean="0"/>
              <a:t>‹#›</a:t>
            </a:fld>
            <a:endParaRPr lang="en-US"/>
          </a:p>
        </p:txBody>
      </p:sp>
    </p:spTree>
    <p:extLst>
      <p:ext uri="{BB962C8B-B14F-4D97-AF65-F5344CB8AC3E}">
        <p14:creationId xmlns:p14="http://schemas.microsoft.com/office/powerpoint/2010/main" val="548575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BA339-DCAF-E34E-A7C8-8EE8F06B80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FD29B6-8E1B-A845-89A7-655B185A1C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B60303-C708-0D49-A61E-72F9A19111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CD756-A4C3-ED47-AF8A-801B8CBB4AA7}"/>
              </a:ext>
            </a:extLst>
          </p:cNvPr>
          <p:cNvSpPr>
            <a:spLocks noGrp="1"/>
          </p:cNvSpPr>
          <p:nvPr>
            <p:ph type="dt" sz="half" idx="10"/>
          </p:nvPr>
        </p:nvSpPr>
        <p:spPr/>
        <p:txBody>
          <a:bodyPr/>
          <a:lstStyle/>
          <a:p>
            <a:fld id="{27E41AD5-FEE0-7742-A489-763C160933FB}" type="datetimeFigureOut">
              <a:rPr lang="en-US" smtClean="0"/>
              <a:t>11/4/2020</a:t>
            </a:fld>
            <a:endParaRPr lang="en-US"/>
          </a:p>
        </p:txBody>
      </p:sp>
      <p:sp>
        <p:nvSpPr>
          <p:cNvPr id="6" name="Footer Placeholder 5">
            <a:extLst>
              <a:ext uri="{FF2B5EF4-FFF2-40B4-BE49-F238E27FC236}">
                <a16:creationId xmlns:a16="http://schemas.microsoft.com/office/drawing/2014/main" id="{D670612D-F270-174D-B676-78FBF5403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5F123-E201-8643-87D2-BEC605E3E15A}"/>
              </a:ext>
            </a:extLst>
          </p:cNvPr>
          <p:cNvSpPr>
            <a:spLocks noGrp="1"/>
          </p:cNvSpPr>
          <p:nvPr>
            <p:ph type="sldNum" sz="quarter" idx="12"/>
          </p:nvPr>
        </p:nvSpPr>
        <p:spPr/>
        <p:txBody>
          <a:bodyPr/>
          <a:lstStyle/>
          <a:p>
            <a:fld id="{68818506-19DB-EB41-A5FB-17519B87FA4C}" type="slidenum">
              <a:rPr lang="en-US" smtClean="0"/>
              <a:t>‹#›</a:t>
            </a:fld>
            <a:endParaRPr lang="en-US"/>
          </a:p>
        </p:txBody>
      </p:sp>
    </p:spTree>
    <p:extLst>
      <p:ext uri="{BB962C8B-B14F-4D97-AF65-F5344CB8AC3E}">
        <p14:creationId xmlns:p14="http://schemas.microsoft.com/office/powerpoint/2010/main" val="251512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9BBDB6-5ACC-884C-9702-3A395ED9F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8EEC05-59BF-C440-A8DA-98D99DB20D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C196B-E83F-3642-A7A9-A918FA18B3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41AD5-FEE0-7742-A489-763C160933FB}" type="datetimeFigureOut">
              <a:rPr lang="en-US" smtClean="0"/>
              <a:t>11/4/2020</a:t>
            </a:fld>
            <a:endParaRPr lang="en-US"/>
          </a:p>
        </p:txBody>
      </p:sp>
      <p:sp>
        <p:nvSpPr>
          <p:cNvPr id="5" name="Footer Placeholder 4">
            <a:extLst>
              <a:ext uri="{FF2B5EF4-FFF2-40B4-BE49-F238E27FC236}">
                <a16:creationId xmlns:a16="http://schemas.microsoft.com/office/drawing/2014/main" id="{223E9CC3-1BCD-D64D-A66C-F4A8CBE577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18204C-6CFB-9E4C-973E-0DEEFA3ECB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18506-19DB-EB41-A5FB-17519B87FA4C}" type="slidenum">
              <a:rPr lang="en-US" smtClean="0"/>
              <a:t>‹#›</a:t>
            </a:fld>
            <a:endParaRPr lang="en-US"/>
          </a:p>
        </p:txBody>
      </p:sp>
    </p:spTree>
    <p:extLst>
      <p:ext uri="{BB962C8B-B14F-4D97-AF65-F5344CB8AC3E}">
        <p14:creationId xmlns:p14="http://schemas.microsoft.com/office/powerpoint/2010/main" val="1733282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em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file:////var/folders/w8/28r61x312tl3gxz46mp769rm0000gn/T/com.microsoft.Word/WebArchiveCopyPasteTempFiles/Travels-on-Canvas-Notecard-Collection-small-e1538796775259.jpg" TargetMode="External"/><Relationship Id="rId5" Type="http://schemas.openxmlformats.org/officeDocument/2006/relationships/image" Target="file:////var/folders/w8/28r61x312tl3gxz46mp769rm0000gn/T/com.microsoft.Word/WebArchiveCopyPasteTempFiles/Med-In-Bloom-Note-Card-5-small.jpg" TargetMode="Externa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mailto:oordj@yahoo.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66E26-847B-EF48-B8D7-AEA7E5D4E73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F098E55-4F41-5F4A-A09D-35CCD1017AE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19F3544-7A47-244F-BB2C-09E418677C2B}"/>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7C148CF-0C04-2046-9BE2-89AF0E40390F}"/>
              </a:ext>
            </a:extLst>
          </p:cNvPr>
          <p:cNvPicPr>
            <a:picLocks noChangeAspect="1"/>
          </p:cNvPicPr>
          <p:nvPr/>
        </p:nvPicPr>
        <p:blipFill>
          <a:blip r:embed="rId3"/>
          <a:stretch>
            <a:fillRect/>
          </a:stretch>
        </p:blipFill>
        <p:spPr>
          <a:xfrm rot="16200000">
            <a:off x="4661689" y="-3969314"/>
            <a:ext cx="2832552" cy="11277607"/>
          </a:xfrm>
          <a:prstGeom prst="rect">
            <a:avLst/>
          </a:prstGeom>
        </p:spPr>
      </p:pic>
      <p:pic>
        <p:nvPicPr>
          <p:cNvPr id="6" name="Picture 5">
            <a:extLst>
              <a:ext uri="{FF2B5EF4-FFF2-40B4-BE49-F238E27FC236}">
                <a16:creationId xmlns:a16="http://schemas.microsoft.com/office/drawing/2014/main" id="{85BB022C-131E-AD44-89C6-EB2BB35E554D}"/>
              </a:ext>
            </a:extLst>
          </p:cNvPr>
          <p:cNvPicPr>
            <a:picLocks noChangeAspect="1"/>
          </p:cNvPicPr>
          <p:nvPr/>
        </p:nvPicPr>
        <p:blipFill>
          <a:blip r:embed="rId4"/>
          <a:stretch>
            <a:fillRect/>
          </a:stretch>
        </p:blipFill>
        <p:spPr>
          <a:xfrm>
            <a:off x="3754305" y="406216"/>
            <a:ext cx="4647319" cy="3479650"/>
          </a:xfrm>
          <a:prstGeom prst="rect">
            <a:avLst/>
          </a:prstGeom>
        </p:spPr>
      </p:pic>
      <p:sp>
        <p:nvSpPr>
          <p:cNvPr id="9" name="TextBox 8">
            <a:extLst>
              <a:ext uri="{FF2B5EF4-FFF2-40B4-BE49-F238E27FC236}">
                <a16:creationId xmlns:a16="http://schemas.microsoft.com/office/drawing/2014/main" id="{FB041135-AB58-C14B-95A0-A2C2F5C22E70}"/>
              </a:ext>
            </a:extLst>
          </p:cNvPr>
          <p:cNvSpPr txBox="1"/>
          <p:nvPr/>
        </p:nvSpPr>
        <p:spPr>
          <a:xfrm>
            <a:off x="1813979" y="4105135"/>
            <a:ext cx="8527969" cy="1938992"/>
          </a:xfrm>
          <a:prstGeom prst="rect">
            <a:avLst/>
          </a:prstGeom>
          <a:noFill/>
          <a:ln w="57150">
            <a:solidFill>
              <a:srgbClr val="FFC000"/>
            </a:solidFill>
          </a:ln>
        </p:spPr>
        <p:txBody>
          <a:bodyPr wrap="square" rtlCol="0">
            <a:spAutoFit/>
          </a:bodyPr>
          <a:lstStyle/>
          <a:p>
            <a:pPr algn="ctr"/>
            <a:r>
              <a:rPr lang="en-US" sz="6000" b="1" dirty="0" smtClean="0">
                <a:ln>
                  <a:solidFill>
                    <a:srgbClr val="FFC000"/>
                  </a:solidFill>
                </a:ln>
              </a:rPr>
              <a:t>Foundation</a:t>
            </a:r>
          </a:p>
          <a:p>
            <a:pPr algn="ctr"/>
            <a:r>
              <a:rPr lang="en-US" sz="6000" b="1" dirty="0" smtClean="0">
                <a:ln>
                  <a:solidFill>
                    <a:srgbClr val="FFC000"/>
                  </a:solidFill>
                </a:ln>
              </a:rPr>
              <a:t>Overview</a:t>
            </a:r>
            <a:endParaRPr lang="en-US" sz="6000" b="1" dirty="0">
              <a:ln>
                <a:solidFill>
                  <a:srgbClr val="FFC000"/>
                </a:solidFill>
              </a:ln>
            </a:endParaRPr>
          </a:p>
        </p:txBody>
      </p:sp>
    </p:spTree>
    <p:extLst>
      <p:ext uri="{BB962C8B-B14F-4D97-AF65-F5344CB8AC3E}">
        <p14:creationId xmlns:p14="http://schemas.microsoft.com/office/powerpoint/2010/main" val="1282731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50</a:t>
            </a:r>
            <a:r>
              <a:rPr lang="en-US" sz="4000" b="1" baseline="30000" dirty="0"/>
              <a:t>  </a:t>
            </a:r>
            <a:r>
              <a:rPr lang="en-US" sz="4000" b="1" dirty="0"/>
              <a:t>Years of Helping Optimists Help Kids!</a:t>
            </a:r>
          </a:p>
        </p:txBody>
      </p:sp>
      <p:pic>
        <p:nvPicPr>
          <p:cNvPr id="6" name="Picture 5">
            <a:extLst>
              <a:ext uri="{FF2B5EF4-FFF2-40B4-BE49-F238E27FC236}">
                <a16:creationId xmlns:a16="http://schemas.microsoft.com/office/drawing/2014/main" id="{6B5177D8-D6CB-1144-814C-128D4425E1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972003"/>
            <a:ext cx="743714" cy="749810"/>
          </a:xfrm>
          <a:prstGeom prst="rect">
            <a:avLst/>
          </a:prstGeom>
        </p:spPr>
      </p:pic>
      <p:pic>
        <p:nvPicPr>
          <p:cNvPr id="7" name="Picture 6">
            <a:extLst>
              <a:ext uri="{FF2B5EF4-FFF2-40B4-BE49-F238E27FC236}">
                <a16:creationId xmlns:a16="http://schemas.microsoft.com/office/drawing/2014/main" id="{CE835084-A4A0-5543-BC98-C94E94E42990}"/>
              </a:ext>
            </a:extLst>
          </p:cNvPr>
          <p:cNvPicPr>
            <a:picLocks noChangeAspect="1"/>
          </p:cNvPicPr>
          <p:nvPr/>
        </p:nvPicPr>
        <p:blipFill>
          <a:blip r:embed="rId5"/>
          <a:stretch>
            <a:fillRect/>
          </a:stretch>
        </p:blipFill>
        <p:spPr>
          <a:xfrm>
            <a:off x="3618693" y="2676706"/>
            <a:ext cx="4647319" cy="3479650"/>
          </a:xfrm>
          <a:prstGeom prst="rect">
            <a:avLst/>
          </a:prstGeom>
        </p:spPr>
      </p:pic>
    </p:spTree>
    <p:extLst>
      <p:ext uri="{BB962C8B-B14F-4D97-AF65-F5344CB8AC3E}">
        <p14:creationId xmlns:p14="http://schemas.microsoft.com/office/powerpoint/2010/main" val="1662714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EF1D-8AAE-8244-A1A4-791220B2F1B3}"/>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2ED9567D-1A1C-6E44-B19F-03A6E0D93456}"/>
              </a:ext>
            </a:extLst>
          </p:cNvPr>
          <p:cNvPicPr>
            <a:picLocks noGrp="1" noChangeAspect="1"/>
          </p:cNvPicPr>
          <p:nvPr>
            <p:ph idx="1"/>
          </p:nvPr>
        </p:nvPicPr>
        <p:blipFill rotWithShape="1">
          <a:blip r:embed="rId3"/>
          <a:srcRect t="13803" b="6128"/>
          <a:stretch/>
        </p:blipFill>
        <p:spPr>
          <a:xfrm>
            <a:off x="2684392" y="2782924"/>
            <a:ext cx="6809362" cy="3407590"/>
          </a:xfrm>
          <a:ln w="76200">
            <a:solidFill>
              <a:schemeClr val="tx1"/>
            </a:solidFill>
          </a:ln>
        </p:spPr>
      </p:pic>
      <p:pic>
        <p:nvPicPr>
          <p:cNvPr id="4" name="Picture 3">
            <a:extLst>
              <a:ext uri="{FF2B5EF4-FFF2-40B4-BE49-F238E27FC236}">
                <a16:creationId xmlns:a16="http://schemas.microsoft.com/office/drawing/2014/main" id="{7E20DDB1-220E-7945-B34E-8D0D310D6D80}"/>
              </a:ext>
            </a:extLst>
          </p:cNvPr>
          <p:cNvPicPr>
            <a:picLocks noChangeAspect="1"/>
          </p:cNvPicPr>
          <p:nvPr/>
        </p:nvPicPr>
        <p:blipFill>
          <a:blip r:embed="rId4"/>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96D6EC64-4376-E046-B776-C6FA5CB767D1}"/>
              </a:ext>
            </a:extLst>
          </p:cNvPr>
          <p:cNvSpPr txBox="1"/>
          <p:nvPr/>
        </p:nvSpPr>
        <p:spPr>
          <a:xfrm>
            <a:off x="387927" y="1663396"/>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ln>
                  <a:solidFill>
                    <a:srgbClr val="FFC000"/>
                  </a:solidFill>
                </a:ln>
              </a:rPr>
              <a:t>PARTNERSHIP WITH ARTIST JEFF HANSON</a:t>
            </a:r>
          </a:p>
        </p:txBody>
      </p:sp>
      <p:pic>
        <p:nvPicPr>
          <p:cNvPr id="6" name="Picture 5">
            <a:extLst>
              <a:ext uri="{FF2B5EF4-FFF2-40B4-BE49-F238E27FC236}">
                <a16:creationId xmlns:a16="http://schemas.microsoft.com/office/drawing/2014/main" id="{C45319E0-73C6-824F-8F1A-E2C907BDF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505" y="5815609"/>
            <a:ext cx="743714" cy="749810"/>
          </a:xfrm>
          <a:prstGeom prst="rect">
            <a:avLst/>
          </a:prstGeom>
        </p:spPr>
      </p:pic>
    </p:spTree>
    <p:extLst>
      <p:ext uri="{BB962C8B-B14F-4D97-AF65-F5344CB8AC3E}">
        <p14:creationId xmlns:p14="http://schemas.microsoft.com/office/powerpoint/2010/main" val="1307269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3429000"/>
            <a:ext cx="10515600" cy="2747962"/>
          </a:xfrm>
        </p:spPr>
        <p:txBody>
          <a:bodyPr>
            <a:normAutofit/>
          </a:bodyPr>
          <a:lstStyle/>
          <a:p>
            <a:r>
              <a:rPr lang="en-US" sz="3600" dirty="0"/>
              <a:t>ON-LINE AUCTION</a:t>
            </a:r>
          </a:p>
          <a:p>
            <a:r>
              <a:rPr lang="en-US" sz="3600" dirty="0"/>
              <a:t>HANSON SCARF, TIE, BOWTIE</a:t>
            </a:r>
          </a:p>
          <a:p>
            <a:r>
              <a:rPr lang="en-US" sz="3600" dirty="0"/>
              <a:t>HANSON NOTECARDS</a:t>
            </a:r>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560713"/>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401340" y="1886248"/>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ln>
                  <a:solidFill>
                    <a:srgbClr val="FFC000"/>
                  </a:solidFill>
                </a:ln>
              </a:rPr>
              <a:t>SPECIAL FUNDRAISING EFFORTS</a:t>
            </a:r>
          </a:p>
        </p:txBody>
      </p:sp>
      <p:pic>
        <p:nvPicPr>
          <p:cNvPr id="4" name="Picture 3">
            <a:extLst>
              <a:ext uri="{FF2B5EF4-FFF2-40B4-BE49-F238E27FC236}">
                <a16:creationId xmlns:a16="http://schemas.microsoft.com/office/drawing/2014/main" id="{AB432966-5A35-294A-812A-321701630A2E}"/>
              </a:ext>
            </a:extLst>
          </p:cNvPr>
          <p:cNvPicPr>
            <a:picLocks noChangeAspect="1"/>
          </p:cNvPicPr>
          <p:nvPr/>
        </p:nvPicPr>
        <p:blipFill>
          <a:blip r:embed="rId4"/>
          <a:stretch>
            <a:fillRect/>
          </a:stretch>
        </p:blipFill>
        <p:spPr>
          <a:xfrm>
            <a:off x="2673486" y="429488"/>
            <a:ext cx="6858000" cy="6858000"/>
          </a:xfrm>
          <a:prstGeom prst="rect">
            <a:avLst/>
          </a:prstGeom>
        </p:spPr>
      </p:pic>
      <p:grpSp>
        <p:nvGrpSpPr>
          <p:cNvPr id="13" name="Group 12">
            <a:extLst>
              <a:ext uri="{FF2B5EF4-FFF2-40B4-BE49-F238E27FC236}">
                <a16:creationId xmlns:a16="http://schemas.microsoft.com/office/drawing/2014/main" id="{891DF90F-FBEB-6B45-920F-4693033C39B5}"/>
              </a:ext>
            </a:extLst>
          </p:cNvPr>
          <p:cNvGrpSpPr/>
          <p:nvPr/>
        </p:nvGrpSpPr>
        <p:grpSpPr>
          <a:xfrm>
            <a:off x="475300" y="1528996"/>
            <a:ext cx="11698866" cy="4823749"/>
            <a:chOff x="0" y="973801"/>
            <a:chExt cx="11698866" cy="4823749"/>
          </a:xfrm>
        </p:grpSpPr>
        <p:pic>
          <p:nvPicPr>
            <p:cNvPr id="7" name="Picture 6">
              <a:extLst>
                <a:ext uri="{FF2B5EF4-FFF2-40B4-BE49-F238E27FC236}">
                  <a16:creationId xmlns:a16="http://schemas.microsoft.com/office/drawing/2014/main" id="{6B6C6E82-71E5-0F43-8BCA-CD55CEA1D9DA}"/>
                </a:ext>
              </a:extLst>
            </p:cNvPr>
            <p:cNvPicPr>
              <a:picLocks noChangeAspect="1"/>
            </p:cNvPicPr>
            <p:nvPr/>
          </p:nvPicPr>
          <p:blipFill>
            <a:blip r:embed="rId5"/>
            <a:stretch>
              <a:fillRect/>
            </a:stretch>
          </p:blipFill>
          <p:spPr>
            <a:xfrm>
              <a:off x="0" y="1035050"/>
              <a:ext cx="4762500" cy="4762500"/>
            </a:xfrm>
            <a:prstGeom prst="rect">
              <a:avLst/>
            </a:prstGeom>
          </p:spPr>
        </p:pic>
        <p:pic>
          <p:nvPicPr>
            <p:cNvPr id="10" name="Picture 9">
              <a:extLst>
                <a:ext uri="{FF2B5EF4-FFF2-40B4-BE49-F238E27FC236}">
                  <a16:creationId xmlns:a16="http://schemas.microsoft.com/office/drawing/2014/main" id="{92F94777-A06D-584B-8447-50D4A00B9393}"/>
                </a:ext>
              </a:extLst>
            </p:cNvPr>
            <p:cNvPicPr>
              <a:picLocks noChangeAspect="1"/>
            </p:cNvPicPr>
            <p:nvPr/>
          </p:nvPicPr>
          <p:blipFill>
            <a:blip r:embed="rId6"/>
            <a:stretch>
              <a:fillRect/>
            </a:stretch>
          </p:blipFill>
          <p:spPr>
            <a:xfrm>
              <a:off x="3584849" y="973801"/>
              <a:ext cx="4787900" cy="4787900"/>
            </a:xfrm>
            <a:prstGeom prst="rect">
              <a:avLst/>
            </a:prstGeom>
          </p:spPr>
        </p:pic>
        <p:pic>
          <p:nvPicPr>
            <p:cNvPr id="12" name="Picture 11">
              <a:extLst>
                <a:ext uri="{FF2B5EF4-FFF2-40B4-BE49-F238E27FC236}">
                  <a16:creationId xmlns:a16="http://schemas.microsoft.com/office/drawing/2014/main" id="{B916A8B8-8975-7E41-8AF0-4702494697A5}"/>
                </a:ext>
              </a:extLst>
            </p:cNvPr>
            <p:cNvPicPr>
              <a:picLocks noChangeAspect="1"/>
            </p:cNvPicPr>
            <p:nvPr/>
          </p:nvPicPr>
          <p:blipFill>
            <a:blip r:embed="rId7"/>
            <a:stretch>
              <a:fillRect/>
            </a:stretch>
          </p:blipFill>
          <p:spPr>
            <a:xfrm rot="5400000">
              <a:off x="7531677" y="1630361"/>
              <a:ext cx="4762502" cy="3571876"/>
            </a:xfrm>
            <a:prstGeom prst="rect">
              <a:avLst/>
            </a:prstGeom>
          </p:spPr>
        </p:pic>
      </p:grpSp>
    </p:spTree>
    <p:extLst>
      <p:ext uri="{BB962C8B-B14F-4D97-AF65-F5344CB8AC3E}">
        <p14:creationId xmlns:p14="http://schemas.microsoft.com/office/powerpoint/2010/main" val="404246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8A0AA8-C1A1-E144-AECB-154B9F7DDB05}"/>
              </a:ext>
            </a:extLst>
          </p:cNvPr>
          <p:cNvSpPr/>
          <p:nvPr/>
        </p:nvSpPr>
        <p:spPr>
          <a:xfrm>
            <a:off x="0" y="266304"/>
            <a:ext cx="12191999" cy="6873793"/>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92CFAE7-8BC5-9140-9BA7-1FE7BD823BE7}"/>
              </a:ext>
            </a:extLst>
          </p:cNvPr>
          <p:cNvPicPr/>
          <p:nvPr/>
        </p:nvPicPr>
        <p:blipFill rotWithShape="1">
          <a:blip r:embed="rId2">
            <a:extLst>
              <a:ext uri="{28A0092B-C50C-407E-A947-70E740481C1C}">
                <a14:useLocalDpi xmlns:a14="http://schemas.microsoft.com/office/drawing/2010/main" val="0"/>
              </a:ext>
            </a:extLst>
          </a:blip>
          <a:srcRect l="13450" t="18470" r="2944" b="6031"/>
          <a:stretch/>
        </p:blipFill>
        <p:spPr>
          <a:xfrm>
            <a:off x="6073838" y="3926206"/>
            <a:ext cx="3360089" cy="2205820"/>
          </a:xfrm>
          <a:prstGeom prst="rect">
            <a:avLst/>
          </a:prstGeom>
        </p:spPr>
      </p:pic>
      <p:pic>
        <p:nvPicPr>
          <p:cNvPr id="7" name="Picture 6">
            <a:extLst>
              <a:ext uri="{FF2B5EF4-FFF2-40B4-BE49-F238E27FC236}">
                <a16:creationId xmlns:a16="http://schemas.microsoft.com/office/drawing/2014/main" id="{CDD7D758-FED9-9040-AFCB-8BD9343AA552}"/>
              </a:ext>
            </a:extLst>
          </p:cNvPr>
          <p:cNvPicPr/>
          <p:nvPr/>
        </p:nvPicPr>
        <p:blipFill rotWithShape="1">
          <a:blip r:embed="rId3">
            <a:extLst>
              <a:ext uri="{28A0092B-C50C-407E-A947-70E740481C1C}">
                <a14:useLocalDpi xmlns:a14="http://schemas.microsoft.com/office/drawing/2010/main" val="0"/>
              </a:ext>
            </a:extLst>
          </a:blip>
          <a:srcRect t="26849" r="51936" b="49551"/>
          <a:stretch/>
        </p:blipFill>
        <p:spPr bwMode="auto">
          <a:xfrm>
            <a:off x="2758073" y="3884095"/>
            <a:ext cx="3159364" cy="2282947"/>
          </a:xfrm>
          <a:prstGeom prst="rect">
            <a:avLst/>
          </a:prstGeom>
          <a:ln>
            <a:noFill/>
          </a:ln>
          <a:extLst>
            <a:ext uri="{53640926-AAD7-44D8-BBD7-CCE9431645EC}">
              <a14:shadowObscured xmlns:a14="http://schemas.microsoft.com/office/drawing/2010/main"/>
            </a:ext>
          </a:extLst>
        </p:spPr>
      </p:pic>
      <p:sp>
        <p:nvSpPr>
          <p:cNvPr id="8" name="Rectangle 2">
            <a:extLst>
              <a:ext uri="{FF2B5EF4-FFF2-40B4-BE49-F238E27FC236}">
                <a16:creationId xmlns:a16="http://schemas.microsoft.com/office/drawing/2014/main" id="{623C5935-9C79-C04F-B90C-F76D8D024FB1}"/>
              </a:ext>
            </a:extLst>
          </p:cNvPr>
          <p:cNvSpPr>
            <a:spLocks noChangeArrowheads="1"/>
          </p:cNvSpPr>
          <p:nvPr/>
        </p:nvSpPr>
        <p:spPr bwMode="auto">
          <a:xfrm>
            <a:off x="210065" y="9995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8" descr="/var/folders/w8/28r61x312tl3gxz46mp769rm0000gn/T/com.microsoft.Word/WebArchiveCopyPasteTempFiles/Med-In-Bloom-Note-Card-5-small.jpg">
            <a:extLst>
              <a:ext uri="{FF2B5EF4-FFF2-40B4-BE49-F238E27FC236}">
                <a16:creationId xmlns:a16="http://schemas.microsoft.com/office/drawing/2014/main" id="{7A243BCC-F349-CC47-9E65-D53AB7FC494D}"/>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13921" t="17291" r="4027" b="8009"/>
          <a:stretch>
            <a:fillRect/>
          </a:stretch>
        </p:blipFill>
        <p:spPr bwMode="auto">
          <a:xfrm>
            <a:off x="6104921" y="1186875"/>
            <a:ext cx="3367180" cy="22058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a:extLst>
              <a:ext uri="{FF2B5EF4-FFF2-40B4-BE49-F238E27FC236}">
                <a16:creationId xmlns:a16="http://schemas.microsoft.com/office/drawing/2014/main" id="{51FC1160-3CE1-E344-82EB-A2ADB6920B65}"/>
              </a:ext>
            </a:extLst>
          </p:cNvPr>
          <p:cNvSpPr>
            <a:spLocks noChangeArrowheads="1"/>
          </p:cNvSpPr>
          <p:nvPr/>
        </p:nvSpPr>
        <p:spPr bwMode="auto">
          <a:xfrm>
            <a:off x="210065" y="9995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7" descr="/var/folders/w8/28r61x312tl3gxz46mp769rm0000gn/T/com.microsoft.Word/WebArchiveCopyPasteTempFiles/Travels-on-Canvas-Notecard-Collection-small-e1538796775259.jpg">
            <a:extLst>
              <a:ext uri="{FF2B5EF4-FFF2-40B4-BE49-F238E27FC236}">
                <a16:creationId xmlns:a16="http://schemas.microsoft.com/office/drawing/2014/main" id="{07653B3F-96A5-3340-90DE-03029818AD52}"/>
              </a:ext>
            </a:extLst>
          </p:cNvPr>
          <p:cNvPicPr>
            <a:picLocks noChangeAspect="1" noChangeArrowheads="1"/>
          </p:cNvPicPr>
          <p:nvPr/>
        </p:nvPicPr>
        <p:blipFill rotWithShape="1">
          <a:blip r:embed="rId3" r:link="rId6">
            <a:extLst>
              <a:ext uri="{28A0092B-C50C-407E-A947-70E740481C1C}">
                <a14:useLocalDpi xmlns:a14="http://schemas.microsoft.com/office/drawing/2010/main" val="0"/>
              </a:ext>
            </a:extLst>
          </a:blip>
          <a:srcRect l="51471" t="53516" b="1"/>
          <a:stretch>
            <a:fillRect/>
          </a:stretch>
        </p:blipFill>
        <p:spPr bwMode="auto">
          <a:xfrm>
            <a:off x="9590328" y="1940059"/>
            <a:ext cx="2481939" cy="338924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23A87C50-196F-C647-89B6-E2965AB02174}"/>
              </a:ext>
            </a:extLst>
          </p:cNvPr>
          <p:cNvPicPr>
            <a:picLocks noGrp="1" noChangeAspect="1"/>
          </p:cNvPicPr>
          <p:nvPr>
            <p:ph idx="4294967295"/>
          </p:nvPr>
        </p:nvPicPr>
        <p:blipFill rotWithShape="1">
          <a:blip r:embed="rId7"/>
          <a:srcRect b="51122"/>
          <a:stretch/>
        </p:blipFill>
        <p:spPr>
          <a:xfrm>
            <a:off x="2758073" y="1161542"/>
            <a:ext cx="3165139" cy="2193693"/>
          </a:xfrm>
        </p:spPr>
      </p:pic>
      <p:pic>
        <p:nvPicPr>
          <p:cNvPr id="12" name="Picture 7" descr="/var/folders/w8/28r61x312tl3gxz46mp769rm0000gn/T/com.microsoft.Word/WebArchiveCopyPasteTempFiles/Travels-on-Canvas-Notecard-Collection-small-e1538796775259.jpg">
            <a:extLst>
              <a:ext uri="{FF2B5EF4-FFF2-40B4-BE49-F238E27FC236}">
                <a16:creationId xmlns:a16="http://schemas.microsoft.com/office/drawing/2014/main" id="{CBFA63EE-BCAE-D242-A8B1-FDCA2601ACB5}"/>
              </a:ext>
            </a:extLst>
          </p:cNvPr>
          <p:cNvPicPr>
            <a:picLocks noChangeAspect="1" noChangeArrowheads="1"/>
          </p:cNvPicPr>
          <p:nvPr/>
        </p:nvPicPr>
        <p:blipFill rotWithShape="1">
          <a:blip r:embed="rId3" r:link="rId6">
            <a:extLst>
              <a:ext uri="{28A0092B-C50C-407E-A947-70E740481C1C}">
                <a14:useLocalDpi xmlns:a14="http://schemas.microsoft.com/office/drawing/2010/main" val="0"/>
              </a:ext>
            </a:extLst>
          </a:blip>
          <a:srcRect l="955" t="53487" r="51140"/>
          <a:stretch>
            <a:fillRect/>
          </a:stretch>
        </p:blipFill>
        <p:spPr bwMode="auto">
          <a:xfrm>
            <a:off x="138067" y="1853822"/>
            <a:ext cx="2481939" cy="3435525"/>
          </a:xfrm>
          <a:prstGeom prst="rect">
            <a:avLst/>
          </a:prstGeom>
          <a:noFill/>
          <a:extLst>
            <a:ext uri="{909E8E84-426E-40DD-AFC4-6F175D3DCCD1}">
              <a14:hiddenFill xmlns:a14="http://schemas.microsoft.com/office/drawing/2010/main">
                <a:solidFill>
                  <a:srgbClr val="FFFFFF"/>
                </a:solidFill>
              </a14:hiddenFill>
            </a:ext>
          </a:extLst>
        </p:spPr>
      </p:pic>
      <p:pic>
        <p:nvPicPr>
          <p:cNvPr id="16" name="Content Placeholder 4">
            <a:extLst>
              <a:ext uri="{FF2B5EF4-FFF2-40B4-BE49-F238E27FC236}">
                <a16:creationId xmlns:a16="http://schemas.microsoft.com/office/drawing/2014/main" id="{D1C67215-ECCB-BD4A-9BDC-2E7DBB2046B8}"/>
              </a:ext>
            </a:extLst>
          </p:cNvPr>
          <p:cNvPicPr>
            <a:picLocks noChangeAspect="1"/>
          </p:cNvPicPr>
          <p:nvPr/>
        </p:nvPicPr>
        <p:blipFill rotWithShape="1">
          <a:blip r:embed="rId7"/>
          <a:srcRect t="51001"/>
          <a:stretch/>
        </p:blipFill>
        <p:spPr>
          <a:xfrm>
            <a:off x="1182607" y="266304"/>
            <a:ext cx="9845121" cy="6840417"/>
          </a:xfrm>
          <a:prstGeom prst="rect">
            <a:avLst/>
          </a:prstGeom>
        </p:spPr>
      </p:pic>
    </p:spTree>
    <p:extLst>
      <p:ext uri="{BB962C8B-B14F-4D97-AF65-F5344CB8AC3E}">
        <p14:creationId xmlns:p14="http://schemas.microsoft.com/office/powerpoint/2010/main" val="101745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FUNDRAISING PROGRAMS</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sp>
        <p:nvSpPr>
          <p:cNvPr id="2" name="Rectangle 1">
            <a:extLst>
              <a:ext uri="{FF2B5EF4-FFF2-40B4-BE49-F238E27FC236}">
                <a16:creationId xmlns:a16="http://schemas.microsoft.com/office/drawing/2014/main" id="{075183D9-6A48-734E-A237-8F0321061D8C}"/>
              </a:ext>
            </a:extLst>
          </p:cNvPr>
          <p:cNvSpPr/>
          <p:nvPr/>
        </p:nvSpPr>
        <p:spPr>
          <a:xfrm>
            <a:off x="683502" y="2888472"/>
            <a:ext cx="8585758" cy="2862322"/>
          </a:xfrm>
          <a:prstGeom prst="rect">
            <a:avLst/>
          </a:prstGeom>
        </p:spPr>
        <p:txBody>
          <a:bodyPr wrap="square">
            <a:spAutoFit/>
          </a:bodyPr>
          <a:lstStyle/>
          <a:p>
            <a:r>
              <a:rPr lang="en-US" sz="3600" dirty="0"/>
              <a:t>How Does OIF Fund Ongoing Projects?</a:t>
            </a:r>
          </a:p>
          <a:p>
            <a:pPr marL="571500" indent="-571500">
              <a:buFont typeface="Wingdings" pitchFamily="2" charset="2"/>
              <a:buChar char="ü"/>
            </a:pPr>
            <a:r>
              <a:rPr lang="en-US" sz="3600" dirty="0"/>
              <a:t>Member Donations</a:t>
            </a:r>
          </a:p>
          <a:p>
            <a:pPr marL="571500" indent="-571500">
              <a:buFont typeface="Wingdings" pitchFamily="2" charset="2"/>
              <a:buChar char="ü"/>
            </a:pPr>
            <a:r>
              <a:rPr lang="en-US" sz="3600" dirty="0"/>
              <a:t>Club Donations</a:t>
            </a:r>
          </a:p>
          <a:p>
            <a:pPr marL="571500" indent="-571500">
              <a:buFont typeface="Wingdings" pitchFamily="2" charset="2"/>
              <a:buChar char="ü"/>
            </a:pPr>
            <a:r>
              <a:rPr lang="en-US" sz="3600" dirty="0"/>
              <a:t>Endowments and Sponsorships</a:t>
            </a:r>
          </a:p>
          <a:p>
            <a:pPr marL="571500" indent="-571500">
              <a:buFont typeface="Wingdings" pitchFamily="2" charset="2"/>
              <a:buChar char="ü"/>
            </a:pPr>
            <a:r>
              <a:rPr lang="en-US" sz="3600" dirty="0"/>
              <a:t>Investment Resources</a:t>
            </a:r>
          </a:p>
        </p:txBody>
      </p:sp>
    </p:spTree>
    <p:extLst>
      <p:ext uri="{BB962C8B-B14F-4D97-AF65-F5344CB8AC3E}">
        <p14:creationId xmlns:p14="http://schemas.microsoft.com/office/powerpoint/2010/main" val="2720717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sp>
        <p:nvSpPr>
          <p:cNvPr id="7" name="TextBox 6">
            <a:extLst>
              <a:ext uri="{FF2B5EF4-FFF2-40B4-BE49-F238E27FC236}">
                <a16:creationId xmlns:a16="http://schemas.microsoft.com/office/drawing/2014/main" id="{58890FC7-37BC-A243-833C-B2995F47DE54}"/>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PROGRAMS FOR CLUBS</a:t>
            </a:r>
          </a:p>
        </p:txBody>
      </p:sp>
      <p:sp>
        <p:nvSpPr>
          <p:cNvPr id="11" name="Rectangle 10">
            <a:extLst>
              <a:ext uri="{FF2B5EF4-FFF2-40B4-BE49-F238E27FC236}">
                <a16:creationId xmlns:a16="http://schemas.microsoft.com/office/drawing/2014/main" id="{E4F61A02-E571-B34F-AC08-C92C1F78B3B9}"/>
              </a:ext>
            </a:extLst>
          </p:cNvPr>
          <p:cNvSpPr/>
          <p:nvPr/>
        </p:nvSpPr>
        <p:spPr>
          <a:xfrm>
            <a:off x="838200" y="2651653"/>
            <a:ext cx="8267388" cy="4524315"/>
          </a:xfrm>
          <a:prstGeom prst="rect">
            <a:avLst/>
          </a:prstGeom>
        </p:spPr>
        <p:txBody>
          <a:bodyPr wrap="square">
            <a:spAutoFit/>
          </a:bodyPr>
          <a:lstStyle/>
          <a:p>
            <a:pPr marL="571500" indent="-571500">
              <a:buFont typeface="Wingdings" pitchFamily="2" charset="2"/>
              <a:buChar char="ü"/>
            </a:pPr>
            <a:r>
              <a:rPr lang="en-US" sz="3600" dirty="0"/>
              <a:t>Dollar A Day</a:t>
            </a:r>
          </a:p>
          <a:p>
            <a:pPr marL="571500" indent="-571500">
              <a:buFont typeface="Wingdings" pitchFamily="2" charset="2"/>
              <a:buChar char="ü"/>
            </a:pPr>
            <a:r>
              <a:rPr lang="en-US" sz="3600" dirty="0"/>
              <a:t>Friend of Today</a:t>
            </a:r>
          </a:p>
          <a:p>
            <a:pPr marL="571500" indent="-571500">
              <a:buFont typeface="Wingdings" pitchFamily="2" charset="2"/>
              <a:buChar char="ü"/>
            </a:pPr>
            <a:r>
              <a:rPr lang="en-US" sz="3600" dirty="0"/>
              <a:t>Recognize a Member</a:t>
            </a:r>
          </a:p>
          <a:p>
            <a:pPr marL="1028700" lvl="1" indent="-571500">
              <a:buFont typeface="Wingdings" pitchFamily="2" charset="2"/>
              <a:buChar char="ü"/>
            </a:pPr>
            <a:r>
              <a:rPr lang="en-US" sz="3600" dirty="0"/>
              <a:t>In Honor-In Memory Patch</a:t>
            </a:r>
          </a:p>
          <a:p>
            <a:pPr marL="1028700" lvl="1" indent="-571500">
              <a:buFont typeface="Wingdings" pitchFamily="2" charset="2"/>
              <a:buChar char="ü"/>
            </a:pPr>
            <a:r>
              <a:rPr lang="en-US" sz="3600" dirty="0"/>
              <a:t>Christian Larson Partner</a:t>
            </a:r>
          </a:p>
          <a:p>
            <a:pPr marL="571500" indent="-571500">
              <a:buFont typeface="Wingdings" pitchFamily="2" charset="2"/>
              <a:buChar char="ü"/>
            </a:pPr>
            <a:r>
              <a:rPr lang="en-US" sz="3600" dirty="0"/>
              <a:t>Annual Per Member Giving Club Patch</a:t>
            </a:r>
          </a:p>
          <a:p>
            <a:pPr marL="1028700" lvl="1" indent="-571500">
              <a:buFont typeface="Wingdings" pitchFamily="2" charset="2"/>
              <a:buChar char="ü"/>
            </a:pPr>
            <a:endParaRPr lang="en-US" sz="3600" dirty="0"/>
          </a:p>
          <a:p>
            <a:pPr marL="571500" indent="-571500">
              <a:buFont typeface="Wingdings" pitchFamily="2" charset="2"/>
              <a:buChar char="ü"/>
            </a:pPr>
            <a:endParaRPr lang="en-US" sz="3600" dirty="0"/>
          </a:p>
        </p:txBody>
      </p:sp>
    </p:spTree>
    <p:extLst>
      <p:ext uri="{BB962C8B-B14F-4D97-AF65-F5344CB8AC3E}">
        <p14:creationId xmlns:p14="http://schemas.microsoft.com/office/powerpoint/2010/main" val="2673686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31B8ED-4901-3649-A315-F5FE254269C6}"/>
              </a:ext>
            </a:extLst>
          </p:cNvPr>
          <p:cNvPicPr>
            <a:picLocks noGrp="1" noChangeAspect="1"/>
          </p:cNvPicPr>
          <p:nvPr>
            <p:ph idx="1"/>
          </p:nvPr>
        </p:nvPicPr>
        <p:blipFill>
          <a:blip r:embed="rId3"/>
          <a:stretch>
            <a:fillRect/>
          </a:stretch>
        </p:blipFill>
        <p:spPr>
          <a:xfrm>
            <a:off x="3405466" y="2660243"/>
            <a:ext cx="5170662" cy="3877997"/>
          </a:xfrm>
        </p:spPr>
      </p:pic>
      <p:pic>
        <p:nvPicPr>
          <p:cNvPr id="3" name="Picture 2">
            <a:extLst>
              <a:ext uri="{FF2B5EF4-FFF2-40B4-BE49-F238E27FC236}">
                <a16:creationId xmlns:a16="http://schemas.microsoft.com/office/drawing/2014/main" id="{621A263E-58A2-FA44-B54C-038A16B473BF}"/>
              </a:ext>
            </a:extLst>
          </p:cNvPr>
          <p:cNvPicPr>
            <a:picLocks noChangeAspect="1"/>
          </p:cNvPicPr>
          <p:nvPr/>
        </p:nvPicPr>
        <p:blipFill>
          <a:blip r:embed="rId4"/>
          <a:stretch>
            <a:fillRect/>
          </a:stretch>
        </p:blipFill>
        <p:spPr>
          <a:xfrm rot="16200000">
            <a:off x="5378130" y="-4560713"/>
            <a:ext cx="1421887" cy="11402291"/>
          </a:xfrm>
          <a:prstGeom prst="rect">
            <a:avLst/>
          </a:prstGeom>
        </p:spPr>
      </p:pic>
      <p:sp>
        <p:nvSpPr>
          <p:cNvPr id="4" name="TextBox 3">
            <a:extLst>
              <a:ext uri="{FF2B5EF4-FFF2-40B4-BE49-F238E27FC236}">
                <a16:creationId xmlns:a16="http://schemas.microsoft.com/office/drawing/2014/main" id="{80CDC68D-C56F-5441-A93F-8A6965A0B78A}"/>
              </a:ext>
            </a:extLst>
          </p:cNvPr>
          <p:cNvSpPr txBox="1"/>
          <p:nvPr/>
        </p:nvSpPr>
        <p:spPr>
          <a:xfrm>
            <a:off x="387927" y="1851377"/>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ln>
                  <a:solidFill>
                    <a:srgbClr val="FFC000"/>
                  </a:solidFill>
                </a:ln>
              </a:rPr>
              <a:t>CLUB 365 PATCH</a:t>
            </a:r>
          </a:p>
        </p:txBody>
      </p:sp>
      <p:pic>
        <p:nvPicPr>
          <p:cNvPr id="6" name="Picture 5">
            <a:extLst>
              <a:ext uri="{FF2B5EF4-FFF2-40B4-BE49-F238E27FC236}">
                <a16:creationId xmlns:a16="http://schemas.microsoft.com/office/drawing/2014/main" id="{DE35CA34-CF77-8E44-ADFA-3B5E620A79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505" y="5887720"/>
            <a:ext cx="743714" cy="749810"/>
          </a:xfrm>
          <a:prstGeom prst="rect">
            <a:avLst/>
          </a:prstGeom>
        </p:spPr>
      </p:pic>
    </p:spTree>
    <p:extLst>
      <p:ext uri="{BB962C8B-B14F-4D97-AF65-F5344CB8AC3E}">
        <p14:creationId xmlns:p14="http://schemas.microsoft.com/office/powerpoint/2010/main" val="2441957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IN </a:t>
            </a:r>
            <a:r>
              <a:rPr lang="en-US" sz="4000" b="1"/>
              <a:t>HONOR-IN </a:t>
            </a:r>
            <a:r>
              <a:rPr lang="en-US" sz="4000" b="1" smtClean="0"/>
              <a:t>MEMORY </a:t>
            </a:r>
            <a:r>
              <a:rPr lang="en-US" sz="4000" b="1" dirty="0"/>
              <a:t>PATCH</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pic>
        <p:nvPicPr>
          <p:cNvPr id="7" name="Content Placeholder 5">
            <a:extLst>
              <a:ext uri="{FF2B5EF4-FFF2-40B4-BE49-F238E27FC236}">
                <a16:creationId xmlns:a16="http://schemas.microsoft.com/office/drawing/2014/main" id="{B27BC4E9-3933-CE41-B025-F1572E144C64}"/>
              </a:ext>
            </a:extLst>
          </p:cNvPr>
          <p:cNvPicPr>
            <a:picLocks noChangeAspect="1"/>
          </p:cNvPicPr>
          <p:nvPr/>
        </p:nvPicPr>
        <p:blipFill rotWithShape="1">
          <a:blip r:embed="rId5">
            <a:extLst>
              <a:ext uri="{28A0092B-C50C-407E-A947-70E740481C1C}">
                <a14:useLocalDpi xmlns:a14="http://schemas.microsoft.com/office/drawing/2010/main" val="0"/>
              </a:ext>
            </a:extLst>
          </a:blip>
          <a:srcRect l="27806" t="32957" r="10700" b="49067"/>
          <a:stretch/>
        </p:blipFill>
        <p:spPr>
          <a:xfrm>
            <a:off x="1465545" y="3061725"/>
            <a:ext cx="8839200" cy="2114514"/>
          </a:xfrm>
          <a:prstGeom prst="rect">
            <a:avLst/>
          </a:prstGeom>
        </p:spPr>
      </p:pic>
    </p:spTree>
    <p:extLst>
      <p:ext uri="{BB962C8B-B14F-4D97-AF65-F5344CB8AC3E}">
        <p14:creationId xmlns:p14="http://schemas.microsoft.com/office/powerpoint/2010/main" val="933203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PROGRAMS FOR INDIVIDUALS</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sp>
        <p:nvSpPr>
          <p:cNvPr id="2" name="Rectangle 1">
            <a:extLst>
              <a:ext uri="{FF2B5EF4-FFF2-40B4-BE49-F238E27FC236}">
                <a16:creationId xmlns:a16="http://schemas.microsoft.com/office/drawing/2014/main" id="{29D38379-AFF2-9242-9268-98CB3F9D4201}"/>
              </a:ext>
            </a:extLst>
          </p:cNvPr>
          <p:cNvSpPr/>
          <p:nvPr/>
        </p:nvSpPr>
        <p:spPr>
          <a:xfrm>
            <a:off x="838200" y="2538919"/>
            <a:ext cx="6929645" cy="4524315"/>
          </a:xfrm>
          <a:prstGeom prst="rect">
            <a:avLst/>
          </a:prstGeom>
        </p:spPr>
        <p:txBody>
          <a:bodyPr wrap="square">
            <a:spAutoFit/>
          </a:bodyPr>
          <a:lstStyle/>
          <a:p>
            <a:pPr marL="571500" indent="-571500">
              <a:lnSpc>
                <a:spcPct val="100000"/>
              </a:lnSpc>
              <a:buClrTx/>
              <a:buFont typeface="Wingdings" pitchFamily="2" charset="2"/>
              <a:buChar char="ü"/>
            </a:pPr>
            <a:r>
              <a:rPr lang="en-US" sz="3600" dirty="0"/>
              <a:t>Dime-A-Day ($50 for 2020-2021)</a:t>
            </a:r>
          </a:p>
          <a:p>
            <a:pPr marL="571500" indent="-571500">
              <a:lnSpc>
                <a:spcPct val="100000"/>
              </a:lnSpc>
              <a:buClrTx/>
              <a:buFont typeface="Wingdings" pitchFamily="2" charset="2"/>
              <a:buChar char="ü"/>
            </a:pPr>
            <a:r>
              <a:rPr lang="en-US" sz="3600" dirty="0"/>
              <a:t>Presidents Club</a:t>
            </a:r>
          </a:p>
          <a:p>
            <a:pPr marL="571500" indent="-571500">
              <a:lnSpc>
                <a:spcPct val="100000"/>
              </a:lnSpc>
              <a:buClrTx/>
              <a:buFont typeface="Wingdings" pitchFamily="2" charset="2"/>
              <a:buChar char="ü"/>
            </a:pPr>
            <a:r>
              <a:rPr lang="en-US" sz="3600" dirty="0"/>
              <a:t>Friends of Today</a:t>
            </a:r>
          </a:p>
          <a:p>
            <a:pPr marL="571500" indent="-571500">
              <a:lnSpc>
                <a:spcPct val="100000"/>
              </a:lnSpc>
              <a:buClrTx/>
              <a:buFont typeface="Wingdings" pitchFamily="2" charset="2"/>
              <a:buChar char="ü"/>
            </a:pPr>
            <a:r>
              <a:rPr lang="en-US" sz="3600" dirty="0"/>
              <a:t>Christian D. Larson</a:t>
            </a:r>
          </a:p>
          <a:p>
            <a:pPr marL="571500" indent="-571500">
              <a:lnSpc>
                <a:spcPct val="100000"/>
              </a:lnSpc>
              <a:buClrTx/>
              <a:buFont typeface="Wingdings" pitchFamily="2" charset="2"/>
              <a:buChar char="ü"/>
            </a:pPr>
            <a:r>
              <a:rPr lang="en-US" sz="3600" dirty="0"/>
              <a:t>Friends of Tomorrow</a:t>
            </a:r>
          </a:p>
          <a:p>
            <a:pPr marL="571500" indent="-571500">
              <a:lnSpc>
                <a:spcPct val="100000"/>
              </a:lnSpc>
              <a:buClrTx/>
              <a:buFont typeface="Wingdings" pitchFamily="2" charset="2"/>
              <a:buChar char="ü"/>
            </a:pPr>
            <a:r>
              <a:rPr lang="en-US" sz="3600" dirty="0"/>
              <a:t>William H. Harrison Society</a:t>
            </a:r>
          </a:p>
          <a:p>
            <a:pPr marL="571500" indent="-571500">
              <a:lnSpc>
                <a:spcPct val="100000"/>
              </a:lnSpc>
              <a:buClrTx/>
              <a:buFont typeface="Wingdings" pitchFamily="2" charset="2"/>
              <a:buChar char="ü"/>
            </a:pPr>
            <a:r>
              <a:rPr lang="en-US" sz="3600" dirty="0"/>
              <a:t>Women's Philanthropy Council</a:t>
            </a:r>
          </a:p>
          <a:p>
            <a:pPr marL="571500" indent="-571500">
              <a:lnSpc>
                <a:spcPct val="100000"/>
              </a:lnSpc>
              <a:buClrTx/>
              <a:buFont typeface="Wingdings" pitchFamily="2" charset="2"/>
              <a:buChar char="ü"/>
            </a:pPr>
            <a:endParaRPr lang="en-US" sz="3600" dirty="0"/>
          </a:p>
        </p:txBody>
      </p:sp>
    </p:spTree>
    <p:extLst>
      <p:ext uri="{BB962C8B-B14F-4D97-AF65-F5344CB8AC3E}">
        <p14:creationId xmlns:p14="http://schemas.microsoft.com/office/powerpoint/2010/main" val="1386497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91C62D-F436-2B4B-B387-D8A322304E07}"/>
              </a:ext>
            </a:extLst>
          </p:cNvPr>
          <p:cNvPicPr>
            <a:picLocks noChangeAspect="1"/>
          </p:cNvPicPr>
          <p:nvPr/>
        </p:nvPicPr>
        <p:blipFill>
          <a:blip r:embed="rId3"/>
          <a:stretch>
            <a:fillRect/>
          </a:stretch>
        </p:blipFill>
        <p:spPr>
          <a:xfrm rot="16200000">
            <a:off x="5378130" y="-4560713"/>
            <a:ext cx="1421887" cy="11402291"/>
          </a:xfrm>
          <a:prstGeom prst="rect">
            <a:avLst/>
          </a:prstGeom>
        </p:spPr>
      </p:pic>
      <p:sp>
        <p:nvSpPr>
          <p:cNvPr id="4" name="TextBox 3">
            <a:extLst>
              <a:ext uri="{FF2B5EF4-FFF2-40B4-BE49-F238E27FC236}">
                <a16:creationId xmlns:a16="http://schemas.microsoft.com/office/drawing/2014/main" id="{6811ED0E-21DF-2A43-A658-5A9DE1000F21}"/>
              </a:ext>
            </a:extLst>
          </p:cNvPr>
          <p:cNvSpPr txBox="1"/>
          <p:nvPr/>
        </p:nvSpPr>
        <p:spPr>
          <a:xfrm>
            <a:off x="387927" y="1862977"/>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ln>
                  <a:solidFill>
                    <a:srgbClr val="FFC000"/>
                  </a:solidFill>
                </a:ln>
              </a:rPr>
              <a:t>DIME A DAY – SPECIAL 50</a:t>
            </a:r>
            <a:r>
              <a:rPr lang="en-US" sz="4000" b="1" baseline="30000" dirty="0">
                <a:ln>
                  <a:solidFill>
                    <a:srgbClr val="FFC000"/>
                  </a:solidFill>
                </a:ln>
              </a:rPr>
              <a:t>TH</a:t>
            </a:r>
            <a:r>
              <a:rPr lang="en-US" sz="4000" b="1" dirty="0">
                <a:ln>
                  <a:solidFill>
                    <a:srgbClr val="FFC000"/>
                  </a:solidFill>
                </a:ln>
              </a:rPr>
              <a:t> PIN</a:t>
            </a:r>
          </a:p>
        </p:txBody>
      </p:sp>
      <p:pic>
        <p:nvPicPr>
          <p:cNvPr id="7" name="Content Placeholder 6">
            <a:extLst>
              <a:ext uri="{FF2B5EF4-FFF2-40B4-BE49-F238E27FC236}">
                <a16:creationId xmlns:a16="http://schemas.microsoft.com/office/drawing/2014/main" id="{DF31B566-00C7-B147-9995-33C708E2BB1B}"/>
              </a:ext>
            </a:extLst>
          </p:cNvPr>
          <p:cNvPicPr>
            <a:picLocks noGrp="1"/>
          </p:cNvPicPr>
          <p:nvPr>
            <p:ph idx="1"/>
          </p:nvPr>
        </p:nvPicPr>
        <p:blipFill rotWithShape="1">
          <a:blip r:embed="rId4">
            <a:extLst>
              <a:ext uri="{28A0092B-C50C-407E-A947-70E740481C1C}">
                <a14:useLocalDpi xmlns:a14="http://schemas.microsoft.com/office/drawing/2010/main" val="0"/>
              </a:ext>
            </a:extLst>
          </a:blip>
          <a:srcRect l="55983" t="31206" r="14530" b="47659"/>
          <a:stretch/>
        </p:blipFill>
        <p:spPr bwMode="auto">
          <a:xfrm>
            <a:off x="3932628" y="2798619"/>
            <a:ext cx="4326744" cy="382603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649024E-25AB-C441-B9F7-AB8C4D94CB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505" y="5874845"/>
            <a:ext cx="743714" cy="749810"/>
          </a:xfrm>
          <a:prstGeom prst="rect">
            <a:avLst/>
          </a:prstGeom>
        </p:spPr>
      </p:pic>
    </p:spTree>
    <p:extLst>
      <p:ext uri="{BB962C8B-B14F-4D97-AF65-F5344CB8AC3E}">
        <p14:creationId xmlns:p14="http://schemas.microsoft.com/office/powerpoint/2010/main" val="2492832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3198986"/>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34740"/>
            <a:ext cx="11402292" cy="707886"/>
          </a:xfrm>
          <a:prstGeom prst="rect">
            <a:avLst/>
          </a:prstGeom>
          <a:solidFill>
            <a:srgbClr val="FFC000"/>
          </a:solidFill>
          <a:ln w="57150">
            <a:solidFill>
              <a:schemeClr val="tx1"/>
            </a:solidFill>
          </a:ln>
        </p:spPr>
        <p:txBody>
          <a:bodyPr wrap="square" rtlCol="0">
            <a:spAutoFit/>
          </a:bodyPr>
          <a:lstStyle/>
          <a:p>
            <a:pPr algn="ctr"/>
            <a:r>
              <a:rPr lang="en-US" sz="4000" dirty="0"/>
              <a:t>OPTIMIST INTERNATIONAL FOUNDATION</a:t>
            </a:r>
            <a:endParaRPr lang="en-US" sz="4000" i="1" dirty="0"/>
          </a:p>
        </p:txBody>
      </p:sp>
      <p:sp>
        <p:nvSpPr>
          <p:cNvPr id="7" name="Title 1">
            <a:extLst>
              <a:ext uri="{FF2B5EF4-FFF2-40B4-BE49-F238E27FC236}">
                <a16:creationId xmlns:a16="http://schemas.microsoft.com/office/drawing/2014/main" id="{211E471F-DA55-C643-A206-EA9DCF39C4BA}"/>
              </a:ext>
            </a:extLst>
          </p:cNvPr>
          <p:cNvSpPr txBox="1">
            <a:spLocks/>
          </p:cNvSpPr>
          <p:nvPr/>
        </p:nvSpPr>
        <p:spPr>
          <a:xfrm>
            <a:off x="1720069" y="2664542"/>
            <a:ext cx="8738007" cy="319898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5100" dirty="0">
                <a:latin typeface="+mn-lt"/>
              </a:rPr>
              <a:t>Fellow Optimists… </a:t>
            </a:r>
          </a:p>
          <a:p>
            <a:pPr algn="ctr">
              <a:lnSpc>
                <a:spcPct val="150000"/>
              </a:lnSpc>
            </a:pPr>
            <a:r>
              <a:rPr lang="en-US" sz="5100" dirty="0">
                <a:latin typeface="+mn-lt"/>
              </a:rPr>
              <a:t>this is</a:t>
            </a:r>
            <a:br>
              <a:rPr lang="en-US" sz="5100" dirty="0">
                <a:latin typeface="+mn-lt"/>
              </a:rPr>
            </a:br>
            <a:r>
              <a:rPr lang="en-US" sz="5100" dirty="0">
                <a:latin typeface="+mn-lt"/>
              </a:rPr>
              <a:t>YOUR Foundation!</a:t>
            </a:r>
            <a:endParaRPr lang="en-US" dirty="0">
              <a:latin typeface="+mn-lt"/>
            </a:endParaRPr>
          </a:p>
          <a:p>
            <a:pPr algn="ctr">
              <a:lnSpc>
                <a:spcPct val="150000"/>
              </a:lnSpc>
            </a:pPr>
            <a:endParaRPr lang="en-US" dirty="0">
              <a:latin typeface="+mn-lt"/>
            </a:endParaRPr>
          </a:p>
        </p:txBody>
      </p:sp>
      <p:pic>
        <p:nvPicPr>
          <p:cNvPr id="8" name="Picture 7">
            <a:extLst>
              <a:ext uri="{FF2B5EF4-FFF2-40B4-BE49-F238E27FC236}">
                <a16:creationId xmlns:a16="http://schemas.microsoft.com/office/drawing/2014/main" id="{6406C385-9745-BB43-9A88-45ABD08D2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1943" y="5863528"/>
            <a:ext cx="743714" cy="749810"/>
          </a:xfrm>
          <a:prstGeom prst="rect">
            <a:avLst/>
          </a:prstGeom>
        </p:spPr>
      </p:pic>
      <p:sp>
        <p:nvSpPr>
          <p:cNvPr id="2" name="Rectangle 1">
            <a:extLst>
              <a:ext uri="{FF2B5EF4-FFF2-40B4-BE49-F238E27FC236}">
                <a16:creationId xmlns:a16="http://schemas.microsoft.com/office/drawing/2014/main" id="{AC3EA5D7-F9EA-4143-B013-625EC6D15C29}"/>
              </a:ext>
            </a:extLst>
          </p:cNvPr>
          <p:cNvSpPr/>
          <p:nvPr/>
        </p:nvSpPr>
        <p:spPr>
          <a:xfrm>
            <a:off x="2977020" y="5737905"/>
            <a:ext cx="6237960" cy="754694"/>
          </a:xfrm>
          <a:prstGeom prst="rect">
            <a:avLst/>
          </a:prstGeom>
        </p:spPr>
        <p:txBody>
          <a:bodyPr wrap="square">
            <a:spAutoFit/>
          </a:bodyPr>
          <a:lstStyle/>
          <a:p>
            <a:pPr algn="ctr">
              <a:lnSpc>
                <a:spcPct val="150000"/>
              </a:lnSpc>
            </a:pPr>
            <a:r>
              <a:rPr lang="en-US" sz="3200" i="1" dirty="0"/>
              <a:t>“Helping Optimists Help Kids”</a:t>
            </a:r>
          </a:p>
        </p:txBody>
      </p:sp>
    </p:spTree>
    <p:extLst>
      <p:ext uri="{BB962C8B-B14F-4D97-AF65-F5344CB8AC3E}">
        <p14:creationId xmlns:p14="http://schemas.microsoft.com/office/powerpoint/2010/main" val="1141203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8EE5-20DA-7C46-98F6-9D71F6220B7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FE53EBF-25F8-2945-AC22-9940674EF739}"/>
              </a:ext>
            </a:extLst>
          </p:cNvPr>
          <p:cNvPicPr>
            <a:picLocks noGrp="1" noChangeAspect="1"/>
          </p:cNvPicPr>
          <p:nvPr>
            <p:ph idx="1"/>
          </p:nvPr>
        </p:nvPicPr>
        <p:blipFill rotWithShape="1">
          <a:blip r:embed="rId3"/>
          <a:srcRect t="11368" r="10686" b="23829"/>
          <a:stretch/>
        </p:blipFill>
        <p:spPr>
          <a:xfrm>
            <a:off x="2531454" y="2835667"/>
            <a:ext cx="6602458" cy="3592845"/>
          </a:xfrm>
        </p:spPr>
      </p:pic>
      <p:pic>
        <p:nvPicPr>
          <p:cNvPr id="6" name="Picture 5">
            <a:extLst>
              <a:ext uri="{FF2B5EF4-FFF2-40B4-BE49-F238E27FC236}">
                <a16:creationId xmlns:a16="http://schemas.microsoft.com/office/drawing/2014/main" id="{F8A8E975-F343-4D4B-B1C2-13955E71904E}"/>
              </a:ext>
            </a:extLst>
          </p:cNvPr>
          <p:cNvPicPr>
            <a:picLocks noChangeAspect="1"/>
          </p:cNvPicPr>
          <p:nvPr/>
        </p:nvPicPr>
        <p:blipFill>
          <a:blip r:embed="rId4"/>
          <a:stretch>
            <a:fillRect/>
          </a:stretch>
        </p:blipFill>
        <p:spPr>
          <a:xfrm rot="16200000">
            <a:off x="5378130" y="-4560713"/>
            <a:ext cx="1421887" cy="11402291"/>
          </a:xfrm>
          <a:prstGeom prst="rect">
            <a:avLst/>
          </a:prstGeom>
        </p:spPr>
      </p:pic>
      <p:sp>
        <p:nvSpPr>
          <p:cNvPr id="7" name="TextBox 6">
            <a:extLst>
              <a:ext uri="{FF2B5EF4-FFF2-40B4-BE49-F238E27FC236}">
                <a16:creationId xmlns:a16="http://schemas.microsoft.com/office/drawing/2014/main" id="{06678E7D-41B6-E448-AB43-AC6BBE100E6D}"/>
              </a:ext>
            </a:extLst>
          </p:cNvPr>
          <p:cNvSpPr txBox="1"/>
          <p:nvPr/>
        </p:nvSpPr>
        <p:spPr>
          <a:xfrm>
            <a:off x="387927" y="1851377"/>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ln>
                  <a:solidFill>
                    <a:srgbClr val="FFC000"/>
                  </a:solidFill>
                </a:ln>
              </a:rPr>
              <a:t>PRESIDENT’S CLUB PEN</a:t>
            </a:r>
          </a:p>
        </p:txBody>
      </p:sp>
      <p:pic>
        <p:nvPicPr>
          <p:cNvPr id="8" name="Picture 7">
            <a:extLst>
              <a:ext uri="{FF2B5EF4-FFF2-40B4-BE49-F238E27FC236}">
                <a16:creationId xmlns:a16="http://schemas.microsoft.com/office/drawing/2014/main" id="{7B0E52EE-44ED-7B42-A63C-E23E845222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505" y="5877560"/>
            <a:ext cx="743714" cy="749810"/>
          </a:xfrm>
          <a:prstGeom prst="rect">
            <a:avLst/>
          </a:prstGeom>
        </p:spPr>
      </p:pic>
      <p:sp>
        <p:nvSpPr>
          <p:cNvPr id="3" name="Rectangle 2">
            <a:extLst>
              <a:ext uri="{FF2B5EF4-FFF2-40B4-BE49-F238E27FC236}">
                <a16:creationId xmlns:a16="http://schemas.microsoft.com/office/drawing/2014/main" id="{261BEE0C-FB16-044B-B70E-5D02FA989773}"/>
              </a:ext>
            </a:extLst>
          </p:cNvPr>
          <p:cNvSpPr/>
          <p:nvPr/>
        </p:nvSpPr>
        <p:spPr>
          <a:xfrm>
            <a:off x="4622071" y="3196565"/>
            <a:ext cx="2947858" cy="464871"/>
          </a:xfrm>
          <a:prstGeom prst="rect">
            <a:avLst/>
          </a:prstGeom>
        </p:spPr>
        <p:txBody>
          <a:bodyPr wrap="none">
            <a:spAutoFit/>
          </a:bodyPr>
          <a:lstStyle/>
          <a:p>
            <a:pPr algn="ctr">
              <a:lnSpc>
                <a:spcPct val="150000"/>
              </a:lnSpc>
            </a:pPr>
            <a:r>
              <a:rPr lang="en-US" i="1" dirty="0"/>
              <a:t>“Helping Optimists Help Kids”</a:t>
            </a:r>
          </a:p>
        </p:txBody>
      </p:sp>
    </p:spTree>
    <p:extLst>
      <p:ext uri="{BB962C8B-B14F-4D97-AF65-F5344CB8AC3E}">
        <p14:creationId xmlns:p14="http://schemas.microsoft.com/office/powerpoint/2010/main" val="3899515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454970"/>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FRIENDS OF TODAY</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sp>
        <p:nvSpPr>
          <p:cNvPr id="7" name="Rectangle 6">
            <a:extLst>
              <a:ext uri="{FF2B5EF4-FFF2-40B4-BE49-F238E27FC236}">
                <a16:creationId xmlns:a16="http://schemas.microsoft.com/office/drawing/2014/main" id="{8C06D276-B85B-A742-8B16-3A462BF2046B}"/>
              </a:ext>
            </a:extLst>
          </p:cNvPr>
          <p:cNvSpPr/>
          <p:nvPr/>
        </p:nvSpPr>
        <p:spPr>
          <a:xfrm>
            <a:off x="4622071" y="3196565"/>
            <a:ext cx="2947858" cy="464871"/>
          </a:xfrm>
          <a:prstGeom prst="rect">
            <a:avLst/>
          </a:prstGeom>
        </p:spPr>
        <p:txBody>
          <a:bodyPr wrap="none">
            <a:spAutoFit/>
          </a:bodyPr>
          <a:lstStyle/>
          <a:p>
            <a:pPr algn="ctr">
              <a:lnSpc>
                <a:spcPct val="150000"/>
              </a:lnSpc>
            </a:pPr>
            <a:r>
              <a:rPr lang="en-US" i="1" dirty="0"/>
              <a:t>“Helping Optimists Help Kids”</a:t>
            </a:r>
          </a:p>
        </p:txBody>
      </p:sp>
      <p:pic>
        <p:nvPicPr>
          <p:cNvPr id="8" name="Picture 7">
            <a:extLst>
              <a:ext uri="{FF2B5EF4-FFF2-40B4-BE49-F238E27FC236}">
                <a16:creationId xmlns:a16="http://schemas.microsoft.com/office/drawing/2014/main" id="{96941199-DB9C-6844-8F8F-9C97DF902090}"/>
              </a:ext>
            </a:extLst>
          </p:cNvPr>
          <p:cNvPicPr>
            <a:picLocks noChangeAspect="1"/>
          </p:cNvPicPr>
          <p:nvPr/>
        </p:nvPicPr>
        <p:blipFill rotWithShape="1">
          <a:blip r:embed="rId5"/>
          <a:srcRect l="2265" t="3122" r="3199" b="3262"/>
          <a:stretch/>
        </p:blipFill>
        <p:spPr>
          <a:xfrm>
            <a:off x="3306924" y="2130158"/>
            <a:ext cx="5891390" cy="4591655"/>
          </a:xfrm>
          <a:prstGeom prst="rect">
            <a:avLst/>
          </a:prstGeom>
        </p:spPr>
      </p:pic>
    </p:spTree>
    <p:extLst>
      <p:ext uri="{BB962C8B-B14F-4D97-AF65-F5344CB8AC3E}">
        <p14:creationId xmlns:p14="http://schemas.microsoft.com/office/powerpoint/2010/main" val="2733771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199" y="2538919"/>
            <a:ext cx="8806841"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WOMEN’S PHILANTHROPY COUNCIL (WPC)</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pic>
        <p:nvPicPr>
          <p:cNvPr id="11" name="Picture 10">
            <a:extLst>
              <a:ext uri="{FF2B5EF4-FFF2-40B4-BE49-F238E27FC236}">
                <a16:creationId xmlns:a16="http://schemas.microsoft.com/office/drawing/2014/main" id="{B28CB809-E25D-9841-A07C-3DE45E37BE64}"/>
              </a:ext>
            </a:extLst>
          </p:cNvPr>
          <p:cNvPicPr>
            <a:picLocks noChangeAspect="1"/>
          </p:cNvPicPr>
          <p:nvPr/>
        </p:nvPicPr>
        <p:blipFill>
          <a:blip r:embed="rId5"/>
          <a:stretch>
            <a:fillRect/>
          </a:stretch>
        </p:blipFill>
        <p:spPr>
          <a:xfrm>
            <a:off x="1332793" y="1054564"/>
            <a:ext cx="8875059" cy="6858000"/>
          </a:xfrm>
          <a:prstGeom prst="rect">
            <a:avLst/>
          </a:prstGeom>
        </p:spPr>
      </p:pic>
    </p:spTree>
    <p:extLst>
      <p:ext uri="{BB962C8B-B14F-4D97-AF65-F5344CB8AC3E}">
        <p14:creationId xmlns:p14="http://schemas.microsoft.com/office/powerpoint/2010/main" val="234282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lnSpc>
                <a:spcPct val="100000"/>
              </a:lnSpc>
              <a:buClrTx/>
            </a:pPr>
            <a:endParaRPr lang="en-US" sz="4000" dirty="0"/>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pic>
        <p:nvPicPr>
          <p:cNvPr id="10" name="Picture 7">
            <a:extLst>
              <a:ext uri="{FF2B5EF4-FFF2-40B4-BE49-F238E27FC236}">
                <a16:creationId xmlns:a16="http://schemas.microsoft.com/office/drawing/2014/main" id="{464BCC46-D391-EC43-A294-1DF097D04B94}"/>
              </a:ext>
            </a:extLst>
          </p:cNvPr>
          <p:cNvPicPr>
            <a:picLocks noChangeAspect="1"/>
          </p:cNvPicPr>
          <p:nvPr/>
        </p:nvPicPr>
        <p:blipFill>
          <a:blip r:embed="rId5">
            <a:extLst>
              <a:ext uri="{28A0092B-C50C-407E-A947-70E740481C1C}">
                <a14:useLocalDpi xmlns:a14="http://schemas.microsoft.com/office/drawing/2010/main" val="0"/>
              </a:ext>
            </a:extLst>
          </a:blip>
          <a:srcRect t="50542" b="-542"/>
          <a:stretch>
            <a:fillRect/>
          </a:stretch>
        </p:blipFill>
        <p:spPr bwMode="auto">
          <a:xfrm>
            <a:off x="363822" y="1524417"/>
            <a:ext cx="7096869" cy="157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A7B1749-BF0E-0640-B203-3C791279D37F}"/>
              </a:ext>
            </a:extLst>
          </p:cNvPr>
          <p:cNvSpPr txBox="1"/>
          <p:nvPr/>
        </p:nvSpPr>
        <p:spPr>
          <a:xfrm>
            <a:off x="565967" y="2960070"/>
            <a:ext cx="11402292" cy="3046988"/>
          </a:xfrm>
          <a:prstGeom prst="rect">
            <a:avLst/>
          </a:prstGeom>
          <a:noFill/>
        </p:spPr>
        <p:txBody>
          <a:bodyPr wrap="square" rtlCol="0">
            <a:spAutoFit/>
          </a:bodyPr>
          <a:lstStyle/>
          <a:p>
            <a:pPr algn="ctr"/>
            <a:endParaRPr lang="en-US" sz="3200" dirty="0"/>
          </a:p>
          <a:p>
            <a:pPr algn="ctr"/>
            <a:r>
              <a:rPr lang="en-US" sz="3200" dirty="0"/>
              <a:t>Honoring the author of our </a:t>
            </a:r>
          </a:p>
          <a:p>
            <a:pPr algn="ctr"/>
            <a:r>
              <a:rPr lang="en-US" sz="3200" dirty="0"/>
              <a:t>“Optimist Creed”</a:t>
            </a:r>
          </a:p>
          <a:p>
            <a:pPr algn="ctr"/>
            <a:endParaRPr lang="en-US" sz="3200" dirty="0"/>
          </a:p>
          <a:p>
            <a:pPr algn="ctr"/>
            <a:r>
              <a:rPr lang="en-US" sz="3200" dirty="0"/>
              <a:t>Awarded to donors of $1,000 unrestricted dollars </a:t>
            </a:r>
          </a:p>
          <a:p>
            <a:pPr algn="ctr"/>
            <a:r>
              <a:rPr lang="en-US" sz="3200" dirty="0"/>
              <a:t>within one Optimist year.</a:t>
            </a:r>
          </a:p>
        </p:txBody>
      </p:sp>
    </p:spTree>
    <p:extLst>
      <p:ext uri="{BB962C8B-B14F-4D97-AF65-F5344CB8AC3E}">
        <p14:creationId xmlns:p14="http://schemas.microsoft.com/office/powerpoint/2010/main" val="3826310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2475765" y="2675106"/>
            <a:ext cx="7995994" cy="4182894"/>
          </a:xfrm>
        </p:spPr>
        <p:txBody>
          <a:bodyPr>
            <a:normAutofit/>
          </a:bodyPr>
          <a:lstStyle/>
          <a:p>
            <a:pPr marL="457200" lvl="1" indent="0">
              <a:buNone/>
            </a:pPr>
            <a:endParaRPr lang="en-US" sz="3200" dirty="0"/>
          </a:p>
          <a:p>
            <a:pPr marL="0" indent="0" algn="ctr">
              <a:buNone/>
            </a:pPr>
            <a:r>
              <a:rPr lang="en-US" sz="3600" dirty="0"/>
              <a:t>William H. Harrison, </a:t>
            </a:r>
          </a:p>
          <a:p>
            <a:pPr marL="0" indent="0" algn="ctr">
              <a:buNone/>
            </a:pPr>
            <a:r>
              <a:rPr lang="en-US" sz="3600" dirty="0"/>
              <a:t>The first President of </a:t>
            </a:r>
          </a:p>
          <a:p>
            <a:pPr marL="0" indent="0" algn="ctr">
              <a:buNone/>
            </a:pPr>
            <a:r>
              <a:rPr lang="en-US" sz="3600" dirty="0"/>
              <a:t>Optimist International, 1919-1920</a:t>
            </a:r>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lnSpc>
                <a:spcPct val="100000"/>
              </a:lnSpc>
              <a:buClrTx/>
            </a:pPr>
            <a:r>
              <a:rPr lang="en-US" sz="4000" dirty="0"/>
              <a:t>WILLIAM HARRISON SOCIETY</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pic>
        <p:nvPicPr>
          <p:cNvPr id="8" name="Picture 7">
            <a:extLst>
              <a:ext uri="{FF2B5EF4-FFF2-40B4-BE49-F238E27FC236}">
                <a16:creationId xmlns:a16="http://schemas.microsoft.com/office/drawing/2014/main" id="{B9910FA0-3866-9C47-B1A3-2A9EA7386748}"/>
              </a:ext>
            </a:extLst>
          </p:cNvPr>
          <p:cNvPicPr>
            <a:picLocks noChangeAspect="1"/>
          </p:cNvPicPr>
          <p:nvPr/>
        </p:nvPicPr>
        <p:blipFill>
          <a:blip r:embed="rId5"/>
          <a:stretch>
            <a:fillRect/>
          </a:stretch>
        </p:blipFill>
        <p:spPr>
          <a:xfrm>
            <a:off x="1183710" y="2943665"/>
            <a:ext cx="1732342" cy="2598513"/>
          </a:xfrm>
          <a:prstGeom prst="rect">
            <a:avLst/>
          </a:prstGeom>
        </p:spPr>
      </p:pic>
    </p:spTree>
    <p:extLst>
      <p:ext uri="{BB962C8B-B14F-4D97-AF65-F5344CB8AC3E}">
        <p14:creationId xmlns:p14="http://schemas.microsoft.com/office/powerpoint/2010/main" val="2551464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Benefactor Lifetime Recognition Levels</a:t>
            </a:r>
          </a:p>
        </p:txBody>
      </p:sp>
      <p:sp>
        <p:nvSpPr>
          <p:cNvPr id="4" name="Content Placeholder 3"/>
          <p:cNvSpPr>
            <a:spLocks noGrp="1"/>
          </p:cNvSpPr>
          <p:nvPr>
            <p:ph idx="1"/>
          </p:nvPr>
        </p:nvSpPr>
        <p:spPr>
          <a:xfrm>
            <a:off x="1981201" y="1583265"/>
            <a:ext cx="4402667" cy="2446869"/>
          </a:xfrm>
        </p:spPr>
        <p:txBody>
          <a:bodyPr>
            <a:normAutofit fontScale="25000" lnSpcReduction="20000"/>
          </a:bodyPr>
          <a:lstStyle/>
          <a:p>
            <a:pPr marL="0" indent="0">
              <a:buNone/>
            </a:pPr>
            <a:r>
              <a:rPr lang="en-US" dirty="0"/>
              <a:t>:</a:t>
            </a:r>
            <a:r>
              <a:rPr lang="en-US" sz="9600" dirty="0"/>
              <a:t/>
            </a:r>
            <a:br>
              <a:rPr lang="en-US" sz="9600" dirty="0"/>
            </a:br>
            <a:r>
              <a:rPr lang="en-US" sz="9600" b="1" dirty="0"/>
              <a:t>Benefactor $1,000 </a:t>
            </a:r>
            <a:endParaRPr lang="en-US" sz="9600" dirty="0"/>
          </a:p>
          <a:p>
            <a:pPr marL="0" indent="0">
              <a:buNone/>
            </a:pPr>
            <a:r>
              <a:rPr lang="en-US" sz="9600" b="1" dirty="0"/>
              <a:t>Honored Benefactor $2,500 </a:t>
            </a:r>
            <a:endParaRPr lang="en-US" sz="9600" dirty="0"/>
          </a:p>
          <a:p>
            <a:pPr marL="0" indent="0">
              <a:buNone/>
            </a:pPr>
            <a:r>
              <a:rPr lang="en-US" sz="9600" b="1" dirty="0"/>
              <a:t>Distinguished Benefactor $5,000 </a:t>
            </a:r>
            <a:endParaRPr lang="en-US" sz="9600" dirty="0"/>
          </a:p>
          <a:p>
            <a:pPr marL="0" indent="0">
              <a:buNone/>
            </a:pPr>
            <a:r>
              <a:rPr lang="en-US" sz="9600" b="1" dirty="0"/>
              <a:t>Eminent Benefactor $10,000 </a:t>
            </a:r>
            <a:endParaRPr lang="en-US" sz="9600" dirty="0"/>
          </a:p>
          <a:p>
            <a:pPr marL="0" indent="0">
              <a:buNone/>
            </a:pPr>
            <a:r>
              <a:rPr lang="en-US" sz="9600" b="1" dirty="0"/>
              <a:t>Bronze Benefactor $15,000 </a:t>
            </a:r>
            <a:endParaRPr lang="en-US" sz="9600" dirty="0"/>
          </a:p>
          <a:p>
            <a:pPr marL="0" indent="0">
              <a:buNone/>
            </a:pPr>
            <a:r>
              <a:rPr lang="en-US" sz="9600" b="1" dirty="0"/>
              <a:t>Silver Benefactor $25,000 </a:t>
            </a:r>
            <a:endParaRPr lang="en-US" sz="9600" dirty="0"/>
          </a:p>
          <a:p>
            <a:endParaRPr lang="en-US" dirty="0"/>
          </a:p>
        </p:txBody>
      </p:sp>
      <p:sp>
        <p:nvSpPr>
          <p:cNvPr id="6" name="Content Placeholder 3">
            <a:extLst>
              <a:ext uri="{FF2B5EF4-FFF2-40B4-BE49-F238E27FC236}">
                <a16:creationId xmlns:a16="http://schemas.microsoft.com/office/drawing/2014/main" id="{36803A82-F474-4943-B6B4-3296E1182793}"/>
              </a:ext>
            </a:extLst>
          </p:cNvPr>
          <p:cNvSpPr txBox="1">
            <a:spLocks/>
          </p:cNvSpPr>
          <p:nvPr/>
        </p:nvSpPr>
        <p:spPr>
          <a:xfrm>
            <a:off x="5825068" y="3699932"/>
            <a:ext cx="4673599" cy="3158068"/>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t>
            </a:r>
            <a:br>
              <a:rPr lang="en-US" dirty="0"/>
            </a:br>
            <a:endParaRPr lang="en-US" dirty="0"/>
          </a:p>
          <a:p>
            <a:pPr marL="0" indent="0">
              <a:buNone/>
            </a:pPr>
            <a:r>
              <a:rPr lang="en-US" sz="7400" b="1" dirty="0"/>
              <a:t>Golden Benefactor $50,000 </a:t>
            </a:r>
            <a:endParaRPr lang="en-US" sz="7400" dirty="0"/>
          </a:p>
          <a:p>
            <a:pPr marL="0" indent="0">
              <a:buNone/>
            </a:pPr>
            <a:r>
              <a:rPr lang="en-US" sz="7400" b="1" dirty="0"/>
              <a:t>Diamond Benefactor $75,000 </a:t>
            </a:r>
            <a:endParaRPr lang="en-US" sz="7400" dirty="0"/>
          </a:p>
          <a:p>
            <a:pPr marL="0" indent="0">
              <a:buNone/>
            </a:pPr>
            <a:r>
              <a:rPr lang="en-US" sz="7400" b="1" dirty="0"/>
              <a:t>Copper Benefactor $100,000 </a:t>
            </a:r>
            <a:endParaRPr lang="en-US" sz="7400" dirty="0"/>
          </a:p>
          <a:p>
            <a:pPr marL="0" indent="0">
              <a:buNone/>
            </a:pPr>
            <a:r>
              <a:rPr lang="en-US" sz="7400" b="1" dirty="0"/>
              <a:t>Pearl Benefactor $250,000 </a:t>
            </a:r>
            <a:endParaRPr lang="en-US" sz="7400" dirty="0"/>
          </a:p>
          <a:p>
            <a:pPr marL="0" indent="0">
              <a:buNone/>
            </a:pPr>
            <a:r>
              <a:rPr lang="en-US" sz="7400" b="1" dirty="0"/>
              <a:t>Sterling Benefactor $500,000 </a:t>
            </a:r>
            <a:endParaRPr lang="en-US" sz="7400" dirty="0"/>
          </a:p>
          <a:p>
            <a:pPr marL="0" indent="0">
              <a:buNone/>
            </a:pPr>
            <a:r>
              <a:rPr lang="en-US" sz="7400" b="1" dirty="0"/>
              <a:t>Platinum Benefactor $1,000,000 </a:t>
            </a:r>
            <a:endParaRPr lang="en-US" sz="7400" dirty="0"/>
          </a:p>
          <a:p>
            <a:endParaRPr lang="en-US" dirty="0"/>
          </a:p>
        </p:txBody>
      </p:sp>
      <p:pic>
        <p:nvPicPr>
          <p:cNvPr id="8" name="Picture 7">
            <a:extLst>
              <a:ext uri="{FF2B5EF4-FFF2-40B4-BE49-F238E27FC236}">
                <a16:creationId xmlns:a16="http://schemas.microsoft.com/office/drawing/2014/main" id="{94F9F442-83B7-E54A-B2FD-BA92C4CD591E}"/>
              </a:ext>
            </a:extLst>
          </p:cNvPr>
          <p:cNvPicPr>
            <a:picLocks noChangeAspect="1"/>
          </p:cNvPicPr>
          <p:nvPr/>
        </p:nvPicPr>
        <p:blipFill>
          <a:blip r:embed="rId3"/>
          <a:stretch>
            <a:fillRect/>
          </a:stretch>
        </p:blipFill>
        <p:spPr>
          <a:xfrm>
            <a:off x="6388100" y="1380591"/>
            <a:ext cx="3822700" cy="2120900"/>
          </a:xfrm>
          <a:prstGeom prst="rect">
            <a:avLst/>
          </a:prstGeom>
        </p:spPr>
      </p:pic>
      <p:pic>
        <p:nvPicPr>
          <p:cNvPr id="9" name="Picture 8">
            <a:extLst>
              <a:ext uri="{FF2B5EF4-FFF2-40B4-BE49-F238E27FC236}">
                <a16:creationId xmlns:a16="http://schemas.microsoft.com/office/drawing/2014/main" id="{1ADCE8CE-CAB2-084D-9163-77E6E24DA998}"/>
              </a:ext>
            </a:extLst>
          </p:cNvPr>
          <p:cNvPicPr>
            <a:picLocks noChangeAspect="1"/>
          </p:cNvPicPr>
          <p:nvPr/>
        </p:nvPicPr>
        <p:blipFill rotWithShape="1">
          <a:blip r:embed="rId4"/>
          <a:srcRect b="8440"/>
          <a:stretch/>
        </p:blipFill>
        <p:spPr>
          <a:xfrm>
            <a:off x="2269067" y="3984411"/>
            <a:ext cx="3166534" cy="2556620"/>
          </a:xfrm>
          <a:prstGeom prst="rect">
            <a:avLst/>
          </a:prstGeom>
        </p:spPr>
      </p:pic>
    </p:spTree>
    <p:extLst>
      <p:ext uri="{BB962C8B-B14F-4D97-AF65-F5344CB8AC3E}">
        <p14:creationId xmlns:p14="http://schemas.microsoft.com/office/powerpoint/2010/main" val="3734276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80337"/>
            <a:ext cx="11402292" cy="707886"/>
          </a:xfrm>
          <a:prstGeom prst="rect">
            <a:avLst/>
          </a:prstGeom>
          <a:solidFill>
            <a:srgbClr val="FFC000"/>
          </a:solidFill>
          <a:ln w="57150">
            <a:solidFill>
              <a:schemeClr val="tx1"/>
            </a:solidFill>
          </a:ln>
        </p:spPr>
        <p:txBody>
          <a:bodyPr wrap="square" rtlCol="0">
            <a:spAutoFit/>
          </a:bodyPr>
          <a:lstStyle/>
          <a:p>
            <a:pPr algn="ctr">
              <a:lnSpc>
                <a:spcPct val="100000"/>
              </a:lnSpc>
              <a:buClrTx/>
            </a:pPr>
            <a:r>
              <a:rPr lang="en-US" sz="4000" dirty="0"/>
              <a:t>FRIENDS OF TOMORROW</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pic>
        <p:nvPicPr>
          <p:cNvPr id="10" name="Picture 9">
            <a:extLst>
              <a:ext uri="{FF2B5EF4-FFF2-40B4-BE49-F238E27FC236}">
                <a16:creationId xmlns:a16="http://schemas.microsoft.com/office/drawing/2014/main" id="{8736E48C-AD74-CF4C-805E-E785EBDA8366}"/>
              </a:ext>
            </a:extLst>
          </p:cNvPr>
          <p:cNvPicPr>
            <a:picLocks noChangeAspect="1"/>
          </p:cNvPicPr>
          <p:nvPr/>
        </p:nvPicPr>
        <p:blipFill rotWithShape="1">
          <a:blip r:embed="rId5">
            <a:extLst>
              <a:ext uri="{28A0092B-C50C-407E-A947-70E740481C1C}">
                <a14:useLocalDpi xmlns:a14="http://schemas.microsoft.com/office/drawing/2010/main" val="0"/>
              </a:ext>
            </a:extLst>
          </a:blip>
          <a:srcRect l="21815" t="15555" r="3630" b="36667"/>
          <a:stretch/>
        </p:blipFill>
        <p:spPr>
          <a:xfrm>
            <a:off x="1954028" y="2529165"/>
            <a:ext cx="7788424" cy="4084173"/>
          </a:xfrm>
          <a:prstGeom prst="rect">
            <a:avLst/>
          </a:prstGeom>
        </p:spPr>
      </p:pic>
    </p:spTree>
    <p:extLst>
      <p:ext uri="{BB962C8B-B14F-4D97-AF65-F5344CB8AC3E}">
        <p14:creationId xmlns:p14="http://schemas.microsoft.com/office/powerpoint/2010/main" val="3907972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THE ROLE OF A CLUB FOUNDATION REPRESENTATIVE</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sp>
        <p:nvSpPr>
          <p:cNvPr id="2" name="Rectangle 1">
            <a:extLst>
              <a:ext uri="{FF2B5EF4-FFF2-40B4-BE49-F238E27FC236}">
                <a16:creationId xmlns:a16="http://schemas.microsoft.com/office/drawing/2014/main" id="{6416031C-F723-AA42-9EA4-4E4160C824AF}"/>
              </a:ext>
            </a:extLst>
          </p:cNvPr>
          <p:cNvSpPr/>
          <p:nvPr/>
        </p:nvSpPr>
        <p:spPr>
          <a:xfrm>
            <a:off x="2990968" y="3099324"/>
            <a:ext cx="6992275" cy="1754326"/>
          </a:xfrm>
          <a:prstGeom prst="rect">
            <a:avLst/>
          </a:prstGeom>
        </p:spPr>
        <p:txBody>
          <a:bodyPr wrap="square">
            <a:spAutoFit/>
          </a:bodyPr>
          <a:lstStyle/>
          <a:p>
            <a:pPr marL="1028700" lvl="1" indent="-571500">
              <a:buFont typeface="Wingdings" pitchFamily="2" charset="2"/>
              <a:buChar char="ü"/>
            </a:pPr>
            <a:r>
              <a:rPr lang="en-US" sz="3600" dirty="0"/>
              <a:t>Communication</a:t>
            </a:r>
          </a:p>
          <a:p>
            <a:pPr marL="1028700" lvl="1" indent="-571500">
              <a:buFont typeface="Wingdings" pitchFamily="2" charset="2"/>
              <a:buChar char="ü"/>
            </a:pPr>
            <a:r>
              <a:rPr lang="en-US" sz="3600" dirty="0"/>
              <a:t>Contributions</a:t>
            </a:r>
          </a:p>
          <a:p>
            <a:pPr marL="1028700" lvl="1" indent="-571500">
              <a:buFont typeface="Wingdings" pitchFamily="2" charset="2"/>
              <a:buChar char="ü"/>
            </a:pPr>
            <a:r>
              <a:rPr lang="en-US" sz="3600" dirty="0"/>
              <a:t>Send Contributions to OIF</a:t>
            </a:r>
          </a:p>
        </p:txBody>
      </p:sp>
    </p:spTree>
    <p:extLst>
      <p:ext uri="{BB962C8B-B14F-4D97-AF65-F5344CB8AC3E}">
        <p14:creationId xmlns:p14="http://schemas.microsoft.com/office/powerpoint/2010/main" val="10633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HOW TO APPOINT A CFR</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sp>
        <p:nvSpPr>
          <p:cNvPr id="2" name="Rectangle 1">
            <a:extLst>
              <a:ext uri="{FF2B5EF4-FFF2-40B4-BE49-F238E27FC236}">
                <a16:creationId xmlns:a16="http://schemas.microsoft.com/office/drawing/2014/main" id="{D3D39BC8-0C72-8843-94F2-960932348D64}"/>
              </a:ext>
            </a:extLst>
          </p:cNvPr>
          <p:cNvSpPr/>
          <p:nvPr/>
        </p:nvSpPr>
        <p:spPr>
          <a:xfrm>
            <a:off x="1552184" y="2687821"/>
            <a:ext cx="8305800" cy="2308324"/>
          </a:xfrm>
          <a:prstGeom prst="rect">
            <a:avLst/>
          </a:prstGeom>
        </p:spPr>
        <p:txBody>
          <a:bodyPr wrap="square">
            <a:spAutoFit/>
          </a:bodyPr>
          <a:lstStyle/>
          <a:p>
            <a:pPr marL="571500" indent="-571500">
              <a:buFont typeface="Wingdings" pitchFamily="2" charset="2"/>
              <a:buChar char="ü"/>
            </a:pPr>
            <a:r>
              <a:rPr lang="en-US" sz="3600" dirty="0"/>
              <a:t>Appointed by the Club President</a:t>
            </a:r>
          </a:p>
          <a:p>
            <a:pPr marL="571500" indent="-571500">
              <a:buFont typeface="Wingdings" pitchFamily="2" charset="2"/>
              <a:buChar char="ü"/>
            </a:pPr>
            <a:r>
              <a:rPr lang="en-US" sz="3600" dirty="0"/>
              <a:t>CFR will serve until replaced</a:t>
            </a:r>
          </a:p>
          <a:p>
            <a:pPr marL="571500" indent="-571500">
              <a:buFont typeface="Wingdings" pitchFamily="2" charset="2"/>
              <a:buChar char="ü"/>
            </a:pPr>
            <a:r>
              <a:rPr lang="en-US" sz="3600" dirty="0"/>
              <a:t>Appointment forms can be found online at </a:t>
            </a:r>
            <a:r>
              <a:rPr lang="en-US" sz="3600" u="sng" dirty="0" err="1"/>
              <a:t>www.oifoundation.org</a:t>
            </a:r>
            <a:endParaRPr lang="en-US" sz="3600" u="sng" dirty="0"/>
          </a:p>
        </p:txBody>
      </p:sp>
    </p:spTree>
    <p:extLst>
      <p:ext uri="{BB962C8B-B14F-4D97-AF65-F5344CB8AC3E}">
        <p14:creationId xmlns:p14="http://schemas.microsoft.com/office/powerpoint/2010/main" val="997864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CB4159-D43E-C641-8BB3-BBCA1D1141E1}"/>
              </a:ext>
            </a:extLst>
          </p:cNvPr>
          <p:cNvPicPr>
            <a:picLocks noChangeAspect="1"/>
          </p:cNvPicPr>
          <p:nvPr/>
        </p:nvPicPr>
        <p:blipFill>
          <a:blip r:embed="rId3"/>
          <a:stretch>
            <a:fillRect/>
          </a:stretch>
        </p:blipFill>
        <p:spPr>
          <a:xfrm>
            <a:off x="3839605" y="2135853"/>
            <a:ext cx="8268958" cy="4722147"/>
          </a:xfrm>
          <a:prstGeom prst="rect">
            <a:avLst/>
          </a:prstGeom>
        </p:spPr>
      </p:pic>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4"/>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WHERE CAN WE GET OIF INFORMATION?</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sp>
        <p:nvSpPr>
          <p:cNvPr id="7" name="Title 1">
            <a:extLst>
              <a:ext uri="{FF2B5EF4-FFF2-40B4-BE49-F238E27FC236}">
                <a16:creationId xmlns:a16="http://schemas.microsoft.com/office/drawing/2014/main" id="{4720D1FD-C4A7-4F4D-828A-00442960B430}"/>
              </a:ext>
            </a:extLst>
          </p:cNvPr>
          <p:cNvSpPr>
            <a:spLocks noGrp="1"/>
          </p:cNvSpPr>
          <p:nvPr>
            <p:ph type="title"/>
          </p:nvPr>
        </p:nvSpPr>
        <p:spPr>
          <a:xfrm>
            <a:off x="183571" y="2692510"/>
            <a:ext cx="3656034" cy="3608832"/>
          </a:xfrm>
        </p:spPr>
        <p:txBody>
          <a:bodyPr>
            <a:noAutofit/>
          </a:bodyPr>
          <a:lstStyle/>
          <a:p>
            <a:pPr lvl="5" algn="ctr"/>
            <a:r>
              <a:rPr lang="en-US" sz="2800" dirty="0" err="1">
                <a:solidFill>
                  <a:schemeClr val="tx1"/>
                </a:solidFill>
                <a:latin typeface="+mn-lt"/>
              </a:rPr>
              <a:t>www.oifoundation.org</a:t>
            </a:r>
            <a:r>
              <a:rPr lang="en-US" sz="2800" dirty="0">
                <a:solidFill>
                  <a:schemeClr val="tx1"/>
                </a:solidFill>
                <a:latin typeface="+mn-lt"/>
              </a:rPr>
              <a:t/>
            </a:r>
            <a:br>
              <a:rPr lang="en-US" sz="2800" dirty="0">
                <a:solidFill>
                  <a:schemeClr val="tx1"/>
                </a:solidFill>
                <a:latin typeface="+mn-lt"/>
              </a:rPr>
            </a:br>
            <a:r>
              <a:rPr lang="en-US" sz="2800" dirty="0">
                <a:solidFill>
                  <a:schemeClr val="tx1"/>
                </a:solidFill>
                <a:latin typeface="+mn-lt"/>
              </a:rPr>
              <a:t/>
            </a:r>
            <a:br>
              <a:rPr lang="en-US" sz="2800" dirty="0">
                <a:solidFill>
                  <a:schemeClr val="tx1"/>
                </a:solidFill>
                <a:latin typeface="+mn-lt"/>
              </a:rPr>
            </a:br>
            <a:r>
              <a:rPr lang="en-US" sz="2800" dirty="0">
                <a:solidFill>
                  <a:schemeClr val="tx1"/>
                </a:solidFill>
                <a:latin typeface="+mn-lt"/>
              </a:rPr>
              <a:t>800.500.8130 Ext 203</a:t>
            </a:r>
            <a:br>
              <a:rPr lang="en-US" sz="2800" dirty="0">
                <a:solidFill>
                  <a:schemeClr val="tx1"/>
                </a:solidFill>
                <a:latin typeface="+mn-lt"/>
              </a:rPr>
            </a:br>
            <a:r>
              <a:rPr lang="en-US" sz="2800" dirty="0">
                <a:solidFill>
                  <a:schemeClr val="tx1"/>
                </a:solidFill>
                <a:latin typeface="+mn-lt"/>
              </a:rPr>
              <a:t/>
            </a:r>
            <a:br>
              <a:rPr lang="en-US" sz="2800" dirty="0">
                <a:solidFill>
                  <a:schemeClr val="tx1"/>
                </a:solidFill>
                <a:latin typeface="+mn-lt"/>
              </a:rPr>
            </a:br>
            <a:r>
              <a:rPr lang="en-US" sz="2800" dirty="0" err="1">
                <a:solidFill>
                  <a:schemeClr val="tx1"/>
                </a:solidFill>
                <a:latin typeface="+mn-lt"/>
              </a:rPr>
              <a:t>info@oifoundation.org</a:t>
            </a:r>
            <a:r>
              <a:rPr lang="en-US" sz="2800" dirty="0"/>
              <a:t/>
            </a:r>
            <a:br>
              <a:rPr lang="en-US" sz="2800" dirty="0"/>
            </a:br>
            <a:endParaRPr lang="en-US" sz="2800" dirty="0">
              <a:solidFill>
                <a:srgbClr val="0070C0"/>
              </a:solidFill>
            </a:endParaRPr>
          </a:p>
        </p:txBody>
      </p:sp>
    </p:spTree>
    <p:extLst>
      <p:ext uri="{BB962C8B-B14F-4D97-AF65-F5344CB8AC3E}">
        <p14:creationId xmlns:p14="http://schemas.microsoft.com/office/powerpoint/2010/main" val="348841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2"/>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VISION</a:t>
            </a:r>
          </a:p>
        </p:txBody>
      </p:sp>
      <p:pic>
        <p:nvPicPr>
          <p:cNvPr id="6" name="Picture 5">
            <a:extLst>
              <a:ext uri="{FF2B5EF4-FFF2-40B4-BE49-F238E27FC236}">
                <a16:creationId xmlns:a16="http://schemas.microsoft.com/office/drawing/2014/main" id="{669DA6D5-3D7A-7446-AD90-094176085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0440" y="5863528"/>
            <a:ext cx="743714" cy="749810"/>
          </a:xfrm>
          <a:prstGeom prst="rect">
            <a:avLst/>
          </a:prstGeom>
        </p:spPr>
      </p:pic>
      <p:sp>
        <p:nvSpPr>
          <p:cNvPr id="2" name="Rectangle 1">
            <a:extLst>
              <a:ext uri="{FF2B5EF4-FFF2-40B4-BE49-F238E27FC236}">
                <a16:creationId xmlns:a16="http://schemas.microsoft.com/office/drawing/2014/main" id="{5EB7BBE9-31B5-3847-B5FB-E0CB3474A862}"/>
              </a:ext>
            </a:extLst>
          </p:cNvPr>
          <p:cNvSpPr/>
          <p:nvPr/>
        </p:nvSpPr>
        <p:spPr>
          <a:xfrm>
            <a:off x="2184400" y="2828836"/>
            <a:ext cx="8425686" cy="3416320"/>
          </a:xfrm>
          <a:prstGeom prst="rect">
            <a:avLst/>
          </a:prstGeom>
        </p:spPr>
        <p:txBody>
          <a:bodyPr wrap="square">
            <a:spAutoFit/>
          </a:bodyPr>
          <a:lstStyle/>
          <a:p>
            <a:pPr marL="45720" indent="0" algn="ctr">
              <a:buNone/>
            </a:pPr>
            <a:r>
              <a:rPr lang="en-US" sz="3600" dirty="0"/>
              <a:t>We envision a Foundation that can provide significant funding for Optimist International’s youth and service programs and is proudly supported by individual Optimists, their Clubs, and the </a:t>
            </a:r>
          </a:p>
          <a:p>
            <a:pPr marL="45720" indent="0" algn="ctr">
              <a:buNone/>
            </a:pPr>
            <a:r>
              <a:rPr lang="en-US" sz="3600" dirty="0"/>
              <a:t>community at large. </a:t>
            </a:r>
          </a:p>
        </p:txBody>
      </p:sp>
    </p:spTree>
    <p:extLst>
      <p:ext uri="{BB962C8B-B14F-4D97-AF65-F5344CB8AC3E}">
        <p14:creationId xmlns:p14="http://schemas.microsoft.com/office/powerpoint/2010/main" val="366032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endParaRPr lang="en-US" sz="4000" b="1" dirty="0"/>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pic>
        <p:nvPicPr>
          <p:cNvPr id="4" name="Picture 3">
            <a:extLst>
              <a:ext uri="{FF2B5EF4-FFF2-40B4-BE49-F238E27FC236}">
                <a16:creationId xmlns:a16="http://schemas.microsoft.com/office/drawing/2014/main" id="{325E5075-723C-E742-B286-61D02773BA68}"/>
              </a:ext>
            </a:extLst>
          </p:cNvPr>
          <p:cNvPicPr>
            <a:picLocks noChangeAspect="1"/>
          </p:cNvPicPr>
          <p:nvPr/>
        </p:nvPicPr>
        <p:blipFill>
          <a:blip r:embed="rId5"/>
          <a:stretch>
            <a:fillRect/>
          </a:stretch>
        </p:blipFill>
        <p:spPr>
          <a:xfrm>
            <a:off x="567462" y="1440493"/>
            <a:ext cx="12009053" cy="6858000"/>
          </a:xfrm>
          <a:prstGeom prst="rect">
            <a:avLst/>
          </a:prstGeom>
        </p:spPr>
      </p:pic>
    </p:spTree>
    <p:extLst>
      <p:ext uri="{BB962C8B-B14F-4D97-AF65-F5344CB8AC3E}">
        <p14:creationId xmlns:p14="http://schemas.microsoft.com/office/powerpoint/2010/main" val="470109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401781" y="1260873"/>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2020-2021 OIF LEADERSHIP</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sp>
        <p:nvSpPr>
          <p:cNvPr id="7" name="Content Placeholder 2">
            <a:extLst>
              <a:ext uri="{FF2B5EF4-FFF2-40B4-BE49-F238E27FC236}">
                <a16:creationId xmlns:a16="http://schemas.microsoft.com/office/drawing/2014/main" id="{1B4810AA-C8A4-D842-8A67-0E4948094BDF}"/>
              </a:ext>
            </a:extLst>
          </p:cNvPr>
          <p:cNvSpPr txBox="1">
            <a:spLocks/>
          </p:cNvSpPr>
          <p:nvPr/>
        </p:nvSpPr>
        <p:spPr>
          <a:xfrm>
            <a:off x="638827" y="2104373"/>
            <a:ext cx="11258147" cy="475362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OIF Board of Directors</a:t>
            </a:r>
          </a:p>
          <a:p>
            <a:pPr lvl="1"/>
            <a:r>
              <a:rPr lang="en-US" sz="2800" dirty="0"/>
              <a:t>Janet Oord Graves, President</a:t>
            </a:r>
          </a:p>
          <a:p>
            <a:pPr lvl="1"/>
            <a:r>
              <a:rPr lang="en-US" sz="2800" dirty="0"/>
              <a:t>Marc Katz, President Elect</a:t>
            </a:r>
          </a:p>
          <a:p>
            <a:pPr lvl="1"/>
            <a:r>
              <a:rPr lang="en-US" sz="2800" dirty="0"/>
              <a:t>TG </a:t>
            </a:r>
            <a:r>
              <a:rPr lang="en-US" sz="2800" dirty="0" err="1"/>
              <a:t>Thomas,Treasurer</a:t>
            </a:r>
            <a:endParaRPr lang="en-US" sz="2800" dirty="0"/>
          </a:p>
          <a:p>
            <a:pPr lvl="1"/>
            <a:r>
              <a:rPr lang="en-US" sz="2800" dirty="0"/>
              <a:t>Teri Davis, Board Member</a:t>
            </a:r>
          </a:p>
          <a:p>
            <a:pPr lvl="1"/>
            <a:r>
              <a:rPr lang="en-US" sz="2800" dirty="0"/>
              <a:t>Jim </a:t>
            </a:r>
            <a:r>
              <a:rPr lang="en-US" sz="2800" dirty="0" err="1"/>
              <a:t>Kondrasuk</a:t>
            </a:r>
            <a:r>
              <a:rPr lang="en-US" sz="2800" dirty="0"/>
              <a:t>, Board Member and Past OI President</a:t>
            </a:r>
            <a:endParaRPr lang="en-US" dirty="0"/>
          </a:p>
          <a:p>
            <a:r>
              <a:rPr lang="en-US" dirty="0"/>
              <a:t>OIF staff:  </a:t>
            </a:r>
          </a:p>
          <a:p>
            <a:pPr lvl="1"/>
            <a:r>
              <a:rPr lang="en-US" sz="2800" dirty="0"/>
              <a:t>Craig Boring, Executive Director               </a:t>
            </a:r>
          </a:p>
          <a:p>
            <a:pPr lvl="1"/>
            <a:r>
              <a:rPr lang="en-US" sz="2800" dirty="0"/>
              <a:t>Shenita Taylor, Senior Director, Donor Services</a:t>
            </a:r>
          </a:p>
          <a:p>
            <a:pPr lvl="1"/>
            <a:r>
              <a:rPr lang="en-US" sz="2800" dirty="0"/>
              <a:t>Patti Ashby, Donor Services Coordinator </a:t>
            </a:r>
          </a:p>
          <a:p>
            <a:pPr lvl="1"/>
            <a:r>
              <a:rPr lang="en-US" sz="2800" dirty="0"/>
              <a:t>Zoe Williams, Admin Assistant    </a:t>
            </a:r>
          </a:p>
          <a:p>
            <a:pPr lvl="1"/>
            <a:endParaRPr lang="en-US" dirty="0"/>
          </a:p>
        </p:txBody>
      </p:sp>
    </p:spTree>
    <p:extLst>
      <p:ext uri="{BB962C8B-B14F-4D97-AF65-F5344CB8AC3E}">
        <p14:creationId xmlns:p14="http://schemas.microsoft.com/office/powerpoint/2010/main" val="3409174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endParaRPr lang="en-US" sz="4000" b="1" dirty="0"/>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pic>
        <p:nvPicPr>
          <p:cNvPr id="8" name="Picture 7">
            <a:extLst>
              <a:ext uri="{FF2B5EF4-FFF2-40B4-BE49-F238E27FC236}">
                <a16:creationId xmlns:a16="http://schemas.microsoft.com/office/drawing/2014/main" id="{7C1087C1-48F6-6647-8C0A-40A45EB07CD7}"/>
              </a:ext>
            </a:extLst>
          </p:cNvPr>
          <p:cNvPicPr>
            <a:picLocks noChangeAspect="1"/>
          </p:cNvPicPr>
          <p:nvPr/>
        </p:nvPicPr>
        <p:blipFill rotWithShape="1">
          <a:blip r:embed="rId5"/>
          <a:srcRect r="7646"/>
          <a:stretch/>
        </p:blipFill>
        <p:spPr>
          <a:xfrm>
            <a:off x="3078446" y="2538919"/>
            <a:ext cx="6591648" cy="3746500"/>
          </a:xfrm>
          <a:prstGeom prst="rect">
            <a:avLst/>
          </a:prstGeom>
        </p:spPr>
      </p:pic>
    </p:spTree>
    <p:extLst>
      <p:ext uri="{BB962C8B-B14F-4D97-AF65-F5344CB8AC3E}">
        <p14:creationId xmlns:p14="http://schemas.microsoft.com/office/powerpoint/2010/main" val="675332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806" y="288099"/>
            <a:ext cx="6142639" cy="4384393"/>
          </a:xfrm>
        </p:spPr>
        <p:txBody>
          <a:bodyPr>
            <a:normAutofit fontScale="90000"/>
          </a:bodyPr>
          <a:lstStyle/>
          <a:p>
            <a:pPr algn="ctr"/>
            <a:r>
              <a:rPr lang="en-US" sz="5400" dirty="0">
                <a:solidFill>
                  <a:srgbClr val="0070C0"/>
                </a:solidFill>
              </a:rPr>
              <a:t/>
            </a:r>
            <a:br>
              <a:rPr lang="en-US" sz="5400" dirty="0">
                <a:solidFill>
                  <a:srgbClr val="0070C0"/>
                </a:solidFill>
              </a:rPr>
            </a:br>
            <a:r>
              <a:rPr lang="en-US" sz="5400" dirty="0">
                <a:solidFill>
                  <a:srgbClr val="0070C0"/>
                </a:solidFill>
              </a:rPr>
              <a:t>Thank You, Gracias, Merci, </a:t>
            </a:r>
            <a:r>
              <a:rPr lang="en-US" sz="5400" dirty="0" err="1">
                <a:solidFill>
                  <a:srgbClr val="0070C0"/>
                </a:solidFill>
              </a:rPr>
              <a:t>Danke</a:t>
            </a:r>
            <a:r>
              <a:rPr lang="en-US" sz="5400" dirty="0">
                <a:solidFill>
                  <a:srgbClr val="0070C0"/>
                </a:solidFill>
              </a:rPr>
              <a:t> to each of you and your Clubs for supporting our Foundation and our Youth!</a:t>
            </a:r>
          </a:p>
        </p:txBody>
      </p:sp>
      <p:pic>
        <p:nvPicPr>
          <p:cNvPr id="7" name="Picture 6"/>
          <p:cNvPicPr>
            <a:picLocks noChangeAspect="1"/>
          </p:cNvPicPr>
          <p:nvPr/>
        </p:nvPicPr>
        <p:blipFill>
          <a:blip r:embed="rId3"/>
          <a:stretch>
            <a:fillRect/>
          </a:stretch>
        </p:blipFill>
        <p:spPr>
          <a:xfrm>
            <a:off x="1518040" y="1505211"/>
            <a:ext cx="2520985" cy="1551375"/>
          </a:xfrm>
          <a:prstGeom prst="rect">
            <a:avLst/>
          </a:prstGeom>
        </p:spPr>
      </p:pic>
      <p:sp>
        <p:nvSpPr>
          <p:cNvPr id="3" name="TextBox 2">
            <a:extLst>
              <a:ext uri="{FF2B5EF4-FFF2-40B4-BE49-F238E27FC236}">
                <a16:creationId xmlns:a16="http://schemas.microsoft.com/office/drawing/2014/main" id="{168DC694-AC1F-E44F-8A77-B5F8EF65AA33}"/>
              </a:ext>
            </a:extLst>
          </p:cNvPr>
          <p:cNvSpPr txBox="1"/>
          <p:nvPr/>
        </p:nvSpPr>
        <p:spPr>
          <a:xfrm>
            <a:off x="3407078" y="4772416"/>
            <a:ext cx="5912285" cy="1384995"/>
          </a:xfrm>
          <a:prstGeom prst="rect">
            <a:avLst/>
          </a:prstGeom>
          <a:noFill/>
        </p:spPr>
        <p:txBody>
          <a:bodyPr wrap="square" rtlCol="0">
            <a:spAutoFit/>
          </a:bodyPr>
          <a:lstStyle/>
          <a:p>
            <a:r>
              <a:rPr lang="en-US" sz="2800" dirty="0"/>
              <a:t>Jan Oord Graves</a:t>
            </a:r>
          </a:p>
          <a:p>
            <a:r>
              <a:rPr lang="en-US" sz="2800" dirty="0">
                <a:hlinkClick r:id="rId4"/>
              </a:rPr>
              <a:t>oordj@yahoo.com</a:t>
            </a:r>
            <a:endParaRPr lang="en-US" sz="2800" dirty="0"/>
          </a:p>
          <a:p>
            <a:r>
              <a:rPr lang="en-US" sz="2800" dirty="0"/>
              <a:t>(269) 873-1954</a:t>
            </a:r>
          </a:p>
        </p:txBody>
      </p:sp>
      <p:pic>
        <p:nvPicPr>
          <p:cNvPr id="8" name="Picture 7">
            <a:extLst>
              <a:ext uri="{FF2B5EF4-FFF2-40B4-BE49-F238E27FC236}">
                <a16:creationId xmlns:a16="http://schemas.microsoft.com/office/drawing/2014/main" id="{F47C895D-4F1E-7D4F-BAB2-6C600D33C599}"/>
              </a:ext>
            </a:extLst>
          </p:cNvPr>
          <p:cNvPicPr>
            <a:picLocks noChangeAspect="1"/>
          </p:cNvPicPr>
          <p:nvPr/>
        </p:nvPicPr>
        <p:blipFill>
          <a:blip r:embed="rId5"/>
          <a:stretch>
            <a:fillRect/>
          </a:stretch>
        </p:blipFill>
        <p:spPr>
          <a:xfrm>
            <a:off x="792310" y="4452648"/>
            <a:ext cx="2404404" cy="1800282"/>
          </a:xfrm>
          <a:prstGeom prst="rect">
            <a:avLst/>
          </a:prstGeom>
        </p:spPr>
      </p:pic>
      <p:pic>
        <p:nvPicPr>
          <p:cNvPr id="9" name="Picture 8">
            <a:extLst>
              <a:ext uri="{FF2B5EF4-FFF2-40B4-BE49-F238E27FC236}">
                <a16:creationId xmlns:a16="http://schemas.microsoft.com/office/drawing/2014/main" id="{25C5395D-AC49-7642-80A9-89437620EE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spTree>
    <p:extLst>
      <p:ext uri="{BB962C8B-B14F-4D97-AF65-F5344CB8AC3E}">
        <p14:creationId xmlns:p14="http://schemas.microsoft.com/office/powerpoint/2010/main" val="1717397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2"/>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MISSION</a:t>
            </a:r>
          </a:p>
        </p:txBody>
      </p:sp>
      <p:pic>
        <p:nvPicPr>
          <p:cNvPr id="6" name="Picture 5">
            <a:extLst>
              <a:ext uri="{FF2B5EF4-FFF2-40B4-BE49-F238E27FC236}">
                <a16:creationId xmlns:a16="http://schemas.microsoft.com/office/drawing/2014/main" id="{875F8C51-CE7B-3B44-A81E-F7C9FD9C9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6505" y="5972003"/>
            <a:ext cx="743714" cy="749810"/>
          </a:xfrm>
          <a:prstGeom prst="rect">
            <a:avLst/>
          </a:prstGeom>
        </p:spPr>
      </p:pic>
      <p:sp>
        <p:nvSpPr>
          <p:cNvPr id="2" name="Rectangle 1">
            <a:extLst>
              <a:ext uri="{FF2B5EF4-FFF2-40B4-BE49-F238E27FC236}">
                <a16:creationId xmlns:a16="http://schemas.microsoft.com/office/drawing/2014/main" id="{29FB467E-7F99-684C-BE46-CD5E4D3B6001}"/>
              </a:ext>
            </a:extLst>
          </p:cNvPr>
          <p:cNvSpPr/>
          <p:nvPr/>
        </p:nvSpPr>
        <p:spPr>
          <a:xfrm>
            <a:off x="1645920" y="2981236"/>
            <a:ext cx="8636000" cy="2862322"/>
          </a:xfrm>
          <a:prstGeom prst="rect">
            <a:avLst/>
          </a:prstGeom>
        </p:spPr>
        <p:txBody>
          <a:bodyPr wrap="square">
            <a:spAutoFit/>
          </a:bodyPr>
          <a:lstStyle/>
          <a:p>
            <a:pPr algn="ctr"/>
            <a:r>
              <a:rPr lang="en-US" sz="3600" dirty="0"/>
              <a:t>Seeking, receiving and managing funds and real personal property for the benefit of Optimist International and </a:t>
            </a:r>
            <a:br>
              <a:rPr lang="en-US" sz="3600" dirty="0"/>
            </a:br>
            <a:r>
              <a:rPr lang="en-US" sz="3600" dirty="0"/>
              <a:t>its Member Clubs for charitable, literary, and educational activities.</a:t>
            </a:r>
          </a:p>
        </p:txBody>
      </p:sp>
    </p:spTree>
    <p:extLst>
      <p:ext uri="{BB962C8B-B14F-4D97-AF65-F5344CB8AC3E}">
        <p14:creationId xmlns:p14="http://schemas.microsoft.com/office/powerpoint/2010/main" val="3034472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dirty="0"/>
              <a:t>How Does OIF Support Optimist International?</a:t>
            </a:r>
            <a:endParaRPr lang="en-US" sz="4000" b="1" dirty="0"/>
          </a:p>
        </p:txBody>
      </p:sp>
      <p:pic>
        <p:nvPicPr>
          <p:cNvPr id="6" name="Picture 5">
            <a:extLst>
              <a:ext uri="{FF2B5EF4-FFF2-40B4-BE49-F238E27FC236}">
                <a16:creationId xmlns:a16="http://schemas.microsoft.com/office/drawing/2014/main" id="{30E59A2D-3830-9544-B355-393BD190D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972003"/>
            <a:ext cx="743714" cy="749810"/>
          </a:xfrm>
          <a:prstGeom prst="rect">
            <a:avLst/>
          </a:prstGeom>
        </p:spPr>
      </p:pic>
      <p:sp>
        <p:nvSpPr>
          <p:cNvPr id="2" name="Rectangle 1">
            <a:extLst>
              <a:ext uri="{FF2B5EF4-FFF2-40B4-BE49-F238E27FC236}">
                <a16:creationId xmlns:a16="http://schemas.microsoft.com/office/drawing/2014/main" id="{DF73075A-4BC0-CF43-ABE5-0843CB7BA09A}"/>
              </a:ext>
            </a:extLst>
          </p:cNvPr>
          <p:cNvSpPr/>
          <p:nvPr/>
        </p:nvSpPr>
        <p:spPr>
          <a:xfrm>
            <a:off x="1127342" y="2878939"/>
            <a:ext cx="7766137" cy="2308324"/>
          </a:xfrm>
          <a:prstGeom prst="rect">
            <a:avLst/>
          </a:prstGeom>
        </p:spPr>
        <p:txBody>
          <a:bodyPr wrap="square">
            <a:spAutoFit/>
          </a:bodyPr>
          <a:lstStyle/>
          <a:p>
            <a:pPr marL="571500" indent="-571500">
              <a:buFont typeface="Wingdings" pitchFamily="2" charset="2"/>
              <a:buChar char="ü"/>
            </a:pPr>
            <a:r>
              <a:rPr lang="en-US" sz="3600" dirty="0"/>
              <a:t>Scholarships</a:t>
            </a:r>
          </a:p>
          <a:p>
            <a:pPr marL="571500" indent="-571500">
              <a:buFont typeface="Wingdings" pitchFamily="2" charset="2"/>
              <a:buChar char="ü"/>
            </a:pPr>
            <a:r>
              <a:rPr lang="en-US" sz="3600" dirty="0"/>
              <a:t>World Oratorical Championship</a:t>
            </a:r>
          </a:p>
          <a:p>
            <a:pPr marL="571500" indent="-571500">
              <a:buFont typeface="Wingdings" pitchFamily="2" charset="2"/>
              <a:buChar char="ü"/>
            </a:pPr>
            <a:r>
              <a:rPr lang="en-US" sz="3600" dirty="0"/>
              <a:t>Funding Youth Programs</a:t>
            </a:r>
          </a:p>
          <a:p>
            <a:pPr marL="571500" indent="-571500">
              <a:buFont typeface="Wingdings" pitchFamily="2" charset="2"/>
              <a:buChar char="ü"/>
            </a:pPr>
            <a:r>
              <a:rPr lang="en-US" sz="3600" dirty="0"/>
              <a:t>Reel Optimism Video Contest</a:t>
            </a:r>
          </a:p>
        </p:txBody>
      </p:sp>
    </p:spTree>
    <p:extLst>
      <p:ext uri="{BB962C8B-B14F-4D97-AF65-F5344CB8AC3E}">
        <p14:creationId xmlns:p14="http://schemas.microsoft.com/office/powerpoint/2010/main" val="107211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How Does OIF Support Optimist Clubs?</a:t>
            </a:r>
          </a:p>
        </p:txBody>
      </p:sp>
      <p:pic>
        <p:nvPicPr>
          <p:cNvPr id="6" name="Picture 5">
            <a:extLst>
              <a:ext uri="{FF2B5EF4-FFF2-40B4-BE49-F238E27FC236}">
                <a16:creationId xmlns:a16="http://schemas.microsoft.com/office/drawing/2014/main" id="{EDBC1E08-3929-8D44-876A-2FE6D26A3D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sp>
        <p:nvSpPr>
          <p:cNvPr id="2" name="Rectangle 1">
            <a:extLst>
              <a:ext uri="{FF2B5EF4-FFF2-40B4-BE49-F238E27FC236}">
                <a16:creationId xmlns:a16="http://schemas.microsoft.com/office/drawing/2014/main" id="{BC92414F-3B90-FB40-B440-058EA30189B4}"/>
              </a:ext>
            </a:extLst>
          </p:cNvPr>
          <p:cNvSpPr/>
          <p:nvPr/>
        </p:nvSpPr>
        <p:spPr>
          <a:xfrm>
            <a:off x="838200" y="2919163"/>
            <a:ext cx="7670800" cy="2308324"/>
          </a:xfrm>
          <a:prstGeom prst="rect">
            <a:avLst/>
          </a:prstGeom>
        </p:spPr>
        <p:txBody>
          <a:bodyPr wrap="square">
            <a:spAutoFit/>
          </a:bodyPr>
          <a:lstStyle/>
          <a:p>
            <a:r>
              <a:rPr lang="en-US" sz="3600" dirty="0"/>
              <a:t>Club Fundraising</a:t>
            </a:r>
          </a:p>
          <a:p>
            <a:pPr marL="1028700" lvl="1" indent="-571500">
              <a:buFont typeface="Wingdings" pitchFamily="2" charset="2"/>
              <a:buChar char="ü"/>
            </a:pPr>
            <a:r>
              <a:rPr lang="en-US" sz="3600" dirty="0"/>
              <a:t>Pass Through</a:t>
            </a:r>
          </a:p>
          <a:p>
            <a:pPr marL="1028700" lvl="1" indent="-571500">
              <a:buFont typeface="Wingdings" pitchFamily="2" charset="2"/>
              <a:buChar char="ü"/>
            </a:pPr>
            <a:r>
              <a:rPr lang="en-US" sz="3600" dirty="0"/>
              <a:t>Club Campaign Fund</a:t>
            </a:r>
          </a:p>
          <a:p>
            <a:r>
              <a:rPr lang="en-US" sz="3600" dirty="0"/>
              <a:t>Club Grants</a:t>
            </a:r>
          </a:p>
        </p:txBody>
      </p:sp>
    </p:spTree>
    <p:extLst>
      <p:ext uri="{BB962C8B-B14F-4D97-AF65-F5344CB8AC3E}">
        <p14:creationId xmlns:p14="http://schemas.microsoft.com/office/powerpoint/2010/main" val="3487687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838200" y="2538919"/>
            <a:ext cx="10515600" cy="4182894"/>
          </a:xfrm>
        </p:spPr>
        <p:txBody>
          <a:bodyPr>
            <a:normAutofit/>
          </a:bodyPr>
          <a:lstStyle/>
          <a:p>
            <a:pPr marL="457200" lvl="1" indent="0">
              <a:buNone/>
            </a:pPr>
            <a:endParaRPr lang="en-US" sz="3200" dirty="0"/>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CLUB MATCHING GRANT PROGRAM</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sp>
        <p:nvSpPr>
          <p:cNvPr id="2" name="Rectangle 1">
            <a:extLst>
              <a:ext uri="{FF2B5EF4-FFF2-40B4-BE49-F238E27FC236}">
                <a16:creationId xmlns:a16="http://schemas.microsoft.com/office/drawing/2014/main" id="{BA2D7F2A-9E93-2242-ABBD-BE09434E7370}"/>
              </a:ext>
            </a:extLst>
          </p:cNvPr>
          <p:cNvSpPr/>
          <p:nvPr/>
        </p:nvSpPr>
        <p:spPr>
          <a:xfrm>
            <a:off x="1027552" y="2847921"/>
            <a:ext cx="8107680" cy="2862322"/>
          </a:xfrm>
          <a:prstGeom prst="rect">
            <a:avLst/>
          </a:prstGeom>
        </p:spPr>
        <p:txBody>
          <a:bodyPr wrap="square">
            <a:spAutoFit/>
          </a:bodyPr>
          <a:lstStyle/>
          <a:p>
            <a:pPr marL="571500" indent="-571500">
              <a:buFont typeface="Wingdings" pitchFamily="2" charset="2"/>
              <a:buChar char="ü"/>
            </a:pPr>
            <a:r>
              <a:rPr lang="en-US" sz="3600" dirty="0"/>
              <a:t>Who is eligible</a:t>
            </a:r>
          </a:p>
          <a:p>
            <a:pPr marL="571500" indent="-571500">
              <a:buFont typeface="Wingdings" pitchFamily="2" charset="2"/>
              <a:buChar char="ü"/>
            </a:pPr>
            <a:r>
              <a:rPr lang="en-US" sz="3600" dirty="0"/>
              <a:t>What projects are eligible</a:t>
            </a:r>
          </a:p>
          <a:p>
            <a:pPr marL="571500" indent="-571500">
              <a:buFont typeface="Wingdings" pitchFamily="2" charset="2"/>
              <a:buChar char="ü"/>
            </a:pPr>
            <a:r>
              <a:rPr lang="en-US" sz="3600" dirty="0"/>
              <a:t>What is the time frame for projects</a:t>
            </a:r>
          </a:p>
          <a:p>
            <a:pPr marL="571500" indent="-571500">
              <a:buFont typeface="Wingdings" pitchFamily="2" charset="2"/>
              <a:buChar char="ü"/>
            </a:pPr>
            <a:r>
              <a:rPr lang="en-US" sz="3600" dirty="0"/>
              <a:t>How can my club apply</a:t>
            </a:r>
          </a:p>
          <a:p>
            <a:pPr marL="571500" indent="-571500">
              <a:buFont typeface="Wingdings" pitchFamily="2" charset="2"/>
              <a:buChar char="ü"/>
            </a:pPr>
            <a:r>
              <a:rPr lang="en-US" sz="3600" dirty="0"/>
              <a:t>What are the deadlines?</a:t>
            </a:r>
          </a:p>
        </p:txBody>
      </p:sp>
      <p:pic>
        <p:nvPicPr>
          <p:cNvPr id="7" name="Picture 6">
            <a:extLst>
              <a:ext uri="{FF2B5EF4-FFF2-40B4-BE49-F238E27FC236}">
                <a16:creationId xmlns:a16="http://schemas.microsoft.com/office/drawing/2014/main" id="{33C76957-72F5-E44B-9FFF-A5E971EEA245}"/>
              </a:ext>
            </a:extLst>
          </p:cNvPr>
          <p:cNvPicPr>
            <a:picLocks noChangeAspect="1"/>
          </p:cNvPicPr>
          <p:nvPr/>
        </p:nvPicPr>
        <p:blipFill>
          <a:blip r:embed="rId5"/>
          <a:stretch>
            <a:fillRect/>
          </a:stretch>
        </p:blipFill>
        <p:spPr>
          <a:xfrm rot="20450932">
            <a:off x="8647357" y="2380405"/>
            <a:ext cx="3108973" cy="2061384"/>
          </a:xfrm>
          <a:prstGeom prst="rect">
            <a:avLst/>
          </a:prstGeom>
        </p:spPr>
      </p:pic>
    </p:spTree>
    <p:extLst>
      <p:ext uri="{BB962C8B-B14F-4D97-AF65-F5344CB8AC3E}">
        <p14:creationId xmlns:p14="http://schemas.microsoft.com/office/powerpoint/2010/main" val="576413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530905" y="2852069"/>
            <a:ext cx="10515600" cy="4182894"/>
          </a:xfrm>
        </p:spPr>
        <p:txBody>
          <a:bodyPr>
            <a:normAutofit/>
          </a:bodyPr>
          <a:lstStyle/>
          <a:p>
            <a:pPr marL="457200" lvl="1" indent="0">
              <a:buNone/>
            </a:pPr>
            <a:r>
              <a:rPr lang="en-US" sz="3600" dirty="0"/>
              <a:t>Four Categories:</a:t>
            </a:r>
          </a:p>
          <a:p>
            <a:pPr lvl="1">
              <a:buFont typeface="Wingdings" pitchFamily="2" charset="2"/>
              <a:buChar char="ü"/>
            </a:pPr>
            <a:r>
              <a:rPr lang="en-US" sz="3600" dirty="0"/>
              <a:t>Healthy Lifestyles</a:t>
            </a:r>
          </a:p>
          <a:p>
            <a:pPr lvl="1">
              <a:buFont typeface="Wingdings" pitchFamily="2" charset="2"/>
              <a:buChar char="ü"/>
            </a:pPr>
            <a:r>
              <a:rPr lang="en-US" sz="3600" dirty="0"/>
              <a:t>Chronic Diseases</a:t>
            </a:r>
          </a:p>
          <a:p>
            <a:pPr lvl="1">
              <a:buFont typeface="Wingdings" pitchFamily="2" charset="2"/>
              <a:buChar char="ü"/>
            </a:pPr>
            <a:r>
              <a:rPr lang="en-US" sz="3600" dirty="0"/>
              <a:t>Mental Health</a:t>
            </a:r>
          </a:p>
          <a:p>
            <a:pPr lvl="1">
              <a:buFont typeface="Wingdings" pitchFamily="2" charset="2"/>
              <a:buChar char="ü"/>
            </a:pPr>
            <a:r>
              <a:rPr lang="en-US" sz="3600" dirty="0"/>
              <a:t>Disabilities</a:t>
            </a:r>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CHILDHOOD HEALTH AND WELLNESS GRANTS</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pic>
        <p:nvPicPr>
          <p:cNvPr id="7" name="Content Placeholder 2">
            <a:extLst>
              <a:ext uri="{FF2B5EF4-FFF2-40B4-BE49-F238E27FC236}">
                <a16:creationId xmlns:a16="http://schemas.microsoft.com/office/drawing/2014/main" id="{52EC258D-2C1A-EB49-98E8-76E9D7B9A31A}"/>
              </a:ext>
            </a:extLst>
          </p:cNvPr>
          <p:cNvPicPr>
            <a:picLocks noChangeAspect="1"/>
          </p:cNvPicPr>
          <p:nvPr/>
        </p:nvPicPr>
        <p:blipFill>
          <a:blip r:embed="rId5"/>
          <a:stretch>
            <a:fillRect/>
          </a:stretch>
        </p:blipFill>
        <p:spPr>
          <a:xfrm>
            <a:off x="6409000" y="2575823"/>
            <a:ext cx="2947943" cy="3815481"/>
          </a:xfrm>
          <a:prstGeom prst="rect">
            <a:avLst/>
          </a:prstGeom>
        </p:spPr>
      </p:pic>
    </p:spTree>
    <p:extLst>
      <p:ext uri="{BB962C8B-B14F-4D97-AF65-F5344CB8AC3E}">
        <p14:creationId xmlns:p14="http://schemas.microsoft.com/office/powerpoint/2010/main" val="3856472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6C75C-0459-D444-8899-09B1E7F97E2F}"/>
              </a:ext>
            </a:extLst>
          </p:cNvPr>
          <p:cNvSpPr>
            <a:spLocks noGrp="1"/>
          </p:cNvSpPr>
          <p:nvPr>
            <p:ph idx="1"/>
          </p:nvPr>
        </p:nvSpPr>
        <p:spPr>
          <a:xfrm>
            <a:off x="638826" y="2675106"/>
            <a:ext cx="9224375" cy="4182894"/>
          </a:xfrm>
        </p:spPr>
        <p:txBody>
          <a:bodyPr>
            <a:normAutofit/>
          </a:bodyPr>
          <a:lstStyle/>
          <a:p>
            <a:pPr marL="0" indent="0">
              <a:buNone/>
            </a:pPr>
            <a:r>
              <a:rPr lang="en-US" sz="3600" dirty="0"/>
              <a:t>Major Natural Disasters, such as:</a:t>
            </a:r>
          </a:p>
          <a:p>
            <a:pPr lvl="1">
              <a:buFont typeface="Wingdings" pitchFamily="2" charset="2"/>
              <a:buChar char="ü"/>
            </a:pPr>
            <a:r>
              <a:rPr lang="en-US" sz="3200" dirty="0"/>
              <a:t> </a:t>
            </a:r>
            <a:r>
              <a:rPr lang="en-US" sz="3600" dirty="0"/>
              <a:t>Hurricanes</a:t>
            </a:r>
          </a:p>
          <a:p>
            <a:pPr lvl="1">
              <a:buFont typeface="Wingdings" pitchFamily="2" charset="2"/>
              <a:buChar char="ü"/>
            </a:pPr>
            <a:r>
              <a:rPr lang="en-US" sz="3600" dirty="0"/>
              <a:t>Tornados</a:t>
            </a:r>
          </a:p>
          <a:p>
            <a:pPr lvl="1">
              <a:buFont typeface="Wingdings" pitchFamily="2" charset="2"/>
              <a:buChar char="ü"/>
            </a:pPr>
            <a:r>
              <a:rPr lang="en-US" sz="3600" dirty="0"/>
              <a:t>Wildfires </a:t>
            </a:r>
          </a:p>
          <a:p>
            <a:pPr lvl="1">
              <a:buFont typeface="Wingdings" pitchFamily="2" charset="2"/>
              <a:buChar char="ü"/>
            </a:pPr>
            <a:r>
              <a:rPr lang="en-US" sz="3600" dirty="0"/>
              <a:t>COVID 19</a:t>
            </a:r>
          </a:p>
          <a:p>
            <a:pPr marL="0" indent="0">
              <a:buNone/>
            </a:pPr>
            <a:endParaRPr lang="en-US" sz="3600" dirty="0"/>
          </a:p>
        </p:txBody>
      </p:sp>
      <p:pic>
        <p:nvPicPr>
          <p:cNvPr id="9" name="Picture 8">
            <a:extLst>
              <a:ext uri="{FF2B5EF4-FFF2-40B4-BE49-F238E27FC236}">
                <a16:creationId xmlns:a16="http://schemas.microsoft.com/office/drawing/2014/main" id="{B27B8812-F362-2844-83B0-4122CE64A9E1}"/>
              </a:ext>
            </a:extLst>
          </p:cNvPr>
          <p:cNvPicPr>
            <a:picLocks noChangeAspect="1"/>
          </p:cNvPicPr>
          <p:nvPr/>
        </p:nvPicPr>
        <p:blipFill>
          <a:blip r:embed="rId3"/>
          <a:stretch>
            <a:fillRect/>
          </a:stretch>
        </p:blipFill>
        <p:spPr>
          <a:xfrm rot="16200000">
            <a:off x="5378130" y="-4745539"/>
            <a:ext cx="1421887" cy="11402291"/>
          </a:xfrm>
          <a:prstGeom prst="rect">
            <a:avLst/>
          </a:prstGeom>
        </p:spPr>
      </p:pic>
      <p:sp>
        <p:nvSpPr>
          <p:cNvPr id="5" name="TextBox 4">
            <a:extLst>
              <a:ext uri="{FF2B5EF4-FFF2-40B4-BE49-F238E27FC236}">
                <a16:creationId xmlns:a16="http://schemas.microsoft.com/office/drawing/2014/main" id="{7C311AFE-985C-B344-89AE-423D5B6DB5FC}"/>
              </a:ext>
            </a:extLst>
          </p:cNvPr>
          <p:cNvSpPr txBox="1"/>
          <p:nvPr/>
        </p:nvSpPr>
        <p:spPr>
          <a:xfrm>
            <a:off x="387927" y="1666551"/>
            <a:ext cx="11402292" cy="707886"/>
          </a:xfrm>
          <a:prstGeom prst="rect">
            <a:avLst/>
          </a:prstGeom>
          <a:solidFill>
            <a:srgbClr val="FFC000"/>
          </a:solidFill>
          <a:ln w="57150">
            <a:solidFill>
              <a:schemeClr val="tx1"/>
            </a:solidFill>
          </a:ln>
        </p:spPr>
        <p:txBody>
          <a:bodyPr wrap="square" rtlCol="0">
            <a:spAutoFit/>
          </a:bodyPr>
          <a:lstStyle/>
          <a:p>
            <a:pPr algn="ctr"/>
            <a:r>
              <a:rPr lang="en-US" sz="4000" b="1" dirty="0"/>
              <a:t>DISASTER RELIEF GRANTS</a:t>
            </a:r>
          </a:p>
        </p:txBody>
      </p:sp>
      <p:pic>
        <p:nvPicPr>
          <p:cNvPr id="6" name="Picture 5">
            <a:extLst>
              <a:ext uri="{FF2B5EF4-FFF2-40B4-BE49-F238E27FC236}">
                <a16:creationId xmlns:a16="http://schemas.microsoft.com/office/drawing/2014/main" id="{B01BFE82-3B11-474C-8F19-BAA5CEBE5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505" y="5863528"/>
            <a:ext cx="743714" cy="749810"/>
          </a:xfrm>
          <a:prstGeom prst="rect">
            <a:avLst/>
          </a:prstGeom>
        </p:spPr>
      </p:pic>
      <p:pic>
        <p:nvPicPr>
          <p:cNvPr id="7" name="Picture 6">
            <a:extLst>
              <a:ext uri="{FF2B5EF4-FFF2-40B4-BE49-F238E27FC236}">
                <a16:creationId xmlns:a16="http://schemas.microsoft.com/office/drawing/2014/main" id="{F02F07CD-C4EE-1E48-B4B8-8B970384D3D3}"/>
              </a:ext>
            </a:extLst>
          </p:cNvPr>
          <p:cNvPicPr>
            <a:picLocks noChangeAspect="1"/>
          </p:cNvPicPr>
          <p:nvPr/>
        </p:nvPicPr>
        <p:blipFill>
          <a:blip r:embed="rId5"/>
          <a:stretch>
            <a:fillRect/>
          </a:stretch>
        </p:blipFill>
        <p:spPr>
          <a:xfrm>
            <a:off x="7473863" y="3282372"/>
            <a:ext cx="2709797" cy="2402383"/>
          </a:xfrm>
          <a:prstGeom prst="rect">
            <a:avLst/>
          </a:prstGeom>
        </p:spPr>
      </p:pic>
    </p:spTree>
    <p:extLst>
      <p:ext uri="{BB962C8B-B14F-4D97-AF65-F5344CB8AC3E}">
        <p14:creationId xmlns:p14="http://schemas.microsoft.com/office/powerpoint/2010/main" val="2518237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1904</Words>
  <Application>Microsoft Office PowerPoint</Application>
  <PresentationFormat>Widescreen</PresentationFormat>
  <Paragraphs>330</Paragraphs>
  <Slides>33</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Benefactor Lifetime Recognition Levels</vt:lpstr>
      <vt:lpstr>PowerPoint Presentation</vt:lpstr>
      <vt:lpstr>PowerPoint Presentation</vt:lpstr>
      <vt:lpstr>PowerPoint Presentation</vt:lpstr>
      <vt:lpstr>www.oifoundation.org  800.500.8130 Ext 203  info@oifoundation.org </vt:lpstr>
      <vt:lpstr>PowerPoint Presentation</vt:lpstr>
      <vt:lpstr>PowerPoint Presentation</vt:lpstr>
      <vt:lpstr>PowerPoint Presentation</vt:lpstr>
      <vt:lpstr> Thank You, Gracias, Merci, Danke to each of you and your Clubs for supporting our Foundation and our Youth!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Oord</dc:creator>
  <cp:lastModifiedBy>Zoe Williams</cp:lastModifiedBy>
  <cp:revision>41</cp:revision>
  <dcterms:created xsi:type="dcterms:W3CDTF">2020-09-10T19:13:24Z</dcterms:created>
  <dcterms:modified xsi:type="dcterms:W3CDTF">2020-11-04T19:20:25Z</dcterms:modified>
</cp:coreProperties>
</file>